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2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0369F-758A-43D4-AC5A-1126B62D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53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3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4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F88DD-8B4B-48AB-BC92-3B8AFAC41C5A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273A-C1E2-4C6E-91CC-435C83B1C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My%20Documents\Downloads\Nhac%20dem%20bai%20co%20la%20(%20Dan%20ca%20Bac%20Bo%20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574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3962400" y="5867400"/>
            <a:ext cx="966788" cy="1066800"/>
            <a:chOff x="4911" y="3744"/>
            <a:chExt cx="609" cy="672"/>
          </a:xfrm>
        </p:grpSpPr>
        <p:pic>
          <p:nvPicPr>
            <p:cNvPr id="2085" name="Picture 5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6" name="Picture 6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7" name="Picture 7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1319213" y="5867400"/>
            <a:ext cx="966787" cy="1066800"/>
            <a:chOff x="4911" y="3744"/>
            <a:chExt cx="609" cy="672"/>
          </a:xfrm>
        </p:grpSpPr>
        <p:pic>
          <p:nvPicPr>
            <p:cNvPr id="2082" name="Picture 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3" name="Picture 10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4" name="Picture 11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Group 12"/>
          <p:cNvGrpSpPr>
            <a:grpSpLocks/>
          </p:cNvGrpSpPr>
          <p:nvPr/>
        </p:nvGrpSpPr>
        <p:grpSpPr bwMode="auto">
          <a:xfrm>
            <a:off x="0" y="5486400"/>
            <a:ext cx="1423988" cy="1524000"/>
            <a:chOff x="4911" y="3744"/>
            <a:chExt cx="609" cy="672"/>
          </a:xfrm>
        </p:grpSpPr>
        <p:pic>
          <p:nvPicPr>
            <p:cNvPr id="2079" name="Picture 13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0" name="Picture 14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1" name="Picture 15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7034213" y="5867400"/>
            <a:ext cx="966787" cy="1066800"/>
            <a:chOff x="4911" y="3744"/>
            <a:chExt cx="609" cy="672"/>
          </a:xfrm>
        </p:grpSpPr>
        <p:pic>
          <p:nvPicPr>
            <p:cNvPr id="2076" name="Picture 17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7" name="Picture 18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8" name="Picture 19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6" name="Group 20"/>
          <p:cNvGrpSpPr>
            <a:grpSpLocks/>
          </p:cNvGrpSpPr>
          <p:nvPr/>
        </p:nvGrpSpPr>
        <p:grpSpPr bwMode="auto">
          <a:xfrm>
            <a:off x="7948613" y="5486400"/>
            <a:ext cx="1195387" cy="1447800"/>
            <a:chOff x="4911" y="3744"/>
            <a:chExt cx="609" cy="672"/>
          </a:xfrm>
        </p:grpSpPr>
        <p:pic>
          <p:nvPicPr>
            <p:cNvPr id="2073" name="Picture 21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" y="3744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4" name="Picture 22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1777">
              <a:off x="4911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5" name="Picture 23" descr="Hinh dong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1318">
              <a:off x="5247" y="3888"/>
              <a:ext cx="27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7" name="Picture 24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5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6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288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8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57425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9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30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1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32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72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33" descr="SPARKL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0"/>
            <a:ext cx="914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019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5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895600"/>
            <a:ext cx="4019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8" name="Nhac dem bai co la ( Dan ca Bac Bo ).mp3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15400" y="6477000"/>
            <a:ext cx="304800" cy="304800"/>
          </a:xfrm>
        </p:spPr>
      </p:pic>
      <p:sp>
        <p:nvSpPr>
          <p:cNvPr id="90149" name="WordArt 37"/>
          <p:cNvSpPr>
            <a:spLocks noChangeArrowheads="1" noChangeShapeType="1" noTextEdit="1"/>
          </p:cNvSpPr>
          <p:nvPr/>
        </p:nvSpPr>
        <p:spPr bwMode="auto">
          <a:xfrm>
            <a:off x="449263" y="228600"/>
            <a:ext cx="8332787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TRƯỜNG TIỂU HỌC LÊ QUÝ ĐÔN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0151" name="WordArt 39"/>
          <p:cNvSpPr>
            <a:spLocks noChangeArrowheads="1" noChangeShapeType="1" noTextEdit="1"/>
          </p:cNvSpPr>
          <p:nvPr/>
        </p:nvSpPr>
        <p:spPr bwMode="auto">
          <a:xfrm>
            <a:off x="1066800" y="4419600"/>
            <a:ext cx="71151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Giáo viên : VŨ THỊ MỸ</a:t>
            </a:r>
          </a:p>
        </p:txBody>
      </p:sp>
      <p:sp>
        <p:nvSpPr>
          <p:cNvPr id="2072" name="TextBox 1"/>
          <p:cNvSpPr txBox="1">
            <a:spLocks noChangeArrowheads="1"/>
          </p:cNvSpPr>
          <p:nvPr/>
        </p:nvSpPr>
        <p:spPr bwMode="auto">
          <a:xfrm>
            <a:off x="319088" y="1690688"/>
            <a:ext cx="87487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>
                <a:latin typeface="Times" pitchFamily="18" charset="0"/>
              </a:rPr>
              <a:t>MÔN TOÁN</a:t>
            </a:r>
          </a:p>
          <a:p>
            <a:pPr eaLnBrk="1" hangingPunct="1"/>
            <a:r>
              <a:rPr lang="en-US" sz="6000" b="1">
                <a:solidFill>
                  <a:srgbClr val="FF0000"/>
                </a:solidFill>
                <a:latin typeface="Times" pitchFamily="18" charset="0"/>
              </a:rPr>
              <a:t>MƯỜI MỘT, MƯỜI HAI</a:t>
            </a:r>
          </a:p>
        </p:txBody>
      </p:sp>
    </p:spTree>
    <p:extLst>
      <p:ext uri="{BB962C8B-B14F-4D97-AF65-F5344CB8AC3E}">
        <p14:creationId xmlns:p14="http://schemas.microsoft.com/office/powerpoint/2010/main" val="7908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659" fill="hold"/>
                                        <p:tgtEl>
                                          <p:spTgt spid="90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48"/>
                </p:tgtEl>
              </p:cMediaNode>
            </p:audio>
          </p:childTnLst>
        </p:cTn>
      </p:par>
    </p:tnLst>
    <p:bldLst>
      <p:bldP spid="90149" grpId="0" animBg="1"/>
      <p:bldP spid="90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3.Tô màu </a:t>
            </a:r>
            <a:r>
              <a:rPr lang="en-US" sz="2800" b="1">
                <a:solidFill>
                  <a:srgbClr val="FF3300"/>
                </a:solidFill>
              </a:rPr>
              <a:t>11</a:t>
            </a:r>
            <a:r>
              <a:rPr lang="en-US" sz="2800" b="1">
                <a:solidFill>
                  <a:srgbClr val="0000FF"/>
                </a:solidFill>
              </a:rPr>
              <a:t> hình tam giác và </a:t>
            </a:r>
            <a:r>
              <a:rPr lang="en-US" sz="2800" b="1">
                <a:solidFill>
                  <a:srgbClr val="FF3300"/>
                </a:solidFill>
              </a:rPr>
              <a:t>12</a:t>
            </a:r>
            <a:r>
              <a:rPr lang="en-US" sz="2800" b="1">
                <a:solidFill>
                  <a:srgbClr val="0000FF"/>
                </a:solidFill>
              </a:rPr>
              <a:t> hình vuông:</a:t>
            </a:r>
          </a:p>
        </p:txBody>
      </p:sp>
      <p:pic>
        <p:nvPicPr>
          <p:cNvPr id="6152" name="Picture 8" descr="h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172200" cy="4191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2217738" y="2667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2874963" y="2667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3595688" y="2667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302125" y="2667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5029200" y="26670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209800" y="3962400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 rot="10800000">
            <a:off x="2217738" y="3386138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 rot="10800000">
            <a:off x="2895600" y="3386138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 rot="10800000">
            <a:off x="3616325" y="3386138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 rot="10800000">
            <a:off x="4322763" y="3386138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 rot="10800000">
            <a:off x="5029200" y="3386138"/>
            <a:ext cx="533400" cy="4572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Rectangle 51"/>
          <p:cNvSpPr>
            <a:spLocks noChangeArrowheads="1"/>
          </p:cNvSpPr>
          <p:nvPr/>
        </p:nvSpPr>
        <p:spPr bwMode="auto">
          <a:xfrm>
            <a:off x="4378325" y="4759325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Rectangle 53"/>
          <p:cNvSpPr>
            <a:spLocks noChangeArrowheads="1"/>
          </p:cNvSpPr>
          <p:nvPr/>
        </p:nvSpPr>
        <p:spPr bwMode="auto">
          <a:xfrm>
            <a:off x="5043488" y="4779963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Rectangle 54"/>
          <p:cNvSpPr>
            <a:spLocks noChangeArrowheads="1"/>
          </p:cNvSpPr>
          <p:nvPr/>
        </p:nvSpPr>
        <p:spPr bwMode="auto">
          <a:xfrm>
            <a:off x="5715000" y="48006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Rectangle 55"/>
          <p:cNvSpPr>
            <a:spLocks noChangeArrowheads="1"/>
          </p:cNvSpPr>
          <p:nvPr/>
        </p:nvSpPr>
        <p:spPr bwMode="auto">
          <a:xfrm>
            <a:off x="6415088" y="479425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715000" y="58674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Rectangle 57"/>
          <p:cNvSpPr>
            <a:spLocks noChangeArrowheads="1"/>
          </p:cNvSpPr>
          <p:nvPr/>
        </p:nvSpPr>
        <p:spPr bwMode="auto">
          <a:xfrm>
            <a:off x="4384675" y="5313363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Rectangle 58"/>
          <p:cNvSpPr>
            <a:spLocks noChangeArrowheads="1"/>
          </p:cNvSpPr>
          <p:nvPr/>
        </p:nvSpPr>
        <p:spPr bwMode="auto">
          <a:xfrm>
            <a:off x="5070475" y="53340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Rectangle 59"/>
          <p:cNvSpPr>
            <a:spLocks noChangeArrowheads="1"/>
          </p:cNvSpPr>
          <p:nvPr/>
        </p:nvSpPr>
        <p:spPr bwMode="auto">
          <a:xfrm>
            <a:off x="5721350" y="5354638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Rectangle 60"/>
          <p:cNvSpPr>
            <a:spLocks noChangeArrowheads="1"/>
          </p:cNvSpPr>
          <p:nvPr/>
        </p:nvSpPr>
        <p:spPr bwMode="auto">
          <a:xfrm>
            <a:off x="6400800" y="5368925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Rectangle 61"/>
          <p:cNvSpPr>
            <a:spLocks noChangeArrowheads="1"/>
          </p:cNvSpPr>
          <p:nvPr/>
        </p:nvSpPr>
        <p:spPr bwMode="auto">
          <a:xfrm>
            <a:off x="6400800" y="58674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4419600" y="58674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5105400" y="5867400"/>
            <a:ext cx="457200" cy="381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AutoShape 64"/>
          <p:cNvSpPr>
            <a:spLocks noChangeArrowheads="1"/>
          </p:cNvSpPr>
          <p:nvPr/>
        </p:nvSpPr>
        <p:spPr bwMode="auto">
          <a:xfrm>
            <a:off x="7010400" y="685800"/>
            <a:ext cx="1676400" cy="457200"/>
          </a:xfrm>
          <a:prstGeom prst="wedgeRectCallout">
            <a:avLst>
              <a:gd name="adj1" fmla="val -39204"/>
              <a:gd name="adj2" fmla="val 120139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7010400" y="685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Nhóm đôi</a:t>
            </a:r>
          </a:p>
        </p:txBody>
      </p:sp>
    </p:spTree>
    <p:extLst>
      <p:ext uri="{BB962C8B-B14F-4D97-AF65-F5344CB8AC3E}">
        <p14:creationId xmlns:p14="http://schemas.microsoft.com/office/powerpoint/2010/main" val="7371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0" grpId="0" animBg="1"/>
      <p:bldP spid="6181" grpId="0" animBg="1"/>
      <p:bldP spid="6182" grpId="0" animBg="1"/>
      <p:bldP spid="6183" grpId="0" animBg="1"/>
      <p:bldP spid="6184" grpId="0" animBg="1"/>
      <p:bldP spid="6185" grpId="0" animBg="1"/>
      <p:bldP spid="6190" grpId="0" animBg="1"/>
      <p:bldP spid="6191" grpId="0" animBg="1"/>
      <p:bldP spid="6192" grpId="0" animBg="1"/>
      <p:bldP spid="6193" grpId="0" animBg="1"/>
      <p:bldP spid="6194" grpId="0" animBg="1"/>
      <p:bldP spid="6195" grpId="0" animBg="1"/>
      <p:bldP spid="6197" grpId="0" animBg="1"/>
      <p:bldP spid="6198" grpId="0" animBg="1"/>
      <p:bldP spid="6199" grpId="0" animBg="1"/>
      <p:bldP spid="6200" grpId="0" animBg="1"/>
      <p:bldP spid="6201" grpId="0" animBg="1"/>
      <p:bldP spid="6202" grpId="0" animBg="1"/>
      <p:bldP spid="6203" grpId="0" animBg="1"/>
      <p:bldP spid="6204" grpId="0" animBg="1"/>
      <p:bldP spid="6205" grpId="0" animBg="1"/>
      <p:bldP spid="6206" grpId="0" animBg="1"/>
      <p:bldP spid="6207" grpId="0" animBg="1"/>
      <p:bldP spid="62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9144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6388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3716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8288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3622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867025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297238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8100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42672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8006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257800" y="5119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9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66800" y="4724400"/>
            <a:ext cx="6629400" cy="228600"/>
            <a:chOff x="1209" y="1453"/>
            <a:chExt cx="3748" cy="336"/>
          </a:xfrm>
        </p:grpSpPr>
        <p:sp>
          <p:nvSpPr>
            <p:cNvPr id="12308" name="Line 6"/>
            <p:cNvSpPr>
              <a:spLocks noChangeShapeType="1"/>
            </p:cNvSpPr>
            <p:nvPr/>
          </p:nvSpPr>
          <p:spPr bwMode="auto">
            <a:xfrm>
              <a:off x="1209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7"/>
            <p:cNvSpPr>
              <a:spLocks noChangeShapeType="1"/>
            </p:cNvSpPr>
            <p:nvPr/>
          </p:nvSpPr>
          <p:spPr bwMode="auto">
            <a:xfrm>
              <a:off x="1482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8"/>
            <p:cNvSpPr>
              <a:spLocks noChangeShapeType="1"/>
            </p:cNvSpPr>
            <p:nvPr/>
          </p:nvSpPr>
          <p:spPr bwMode="auto">
            <a:xfrm>
              <a:off x="1756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9"/>
            <p:cNvSpPr>
              <a:spLocks noChangeShapeType="1"/>
            </p:cNvSpPr>
            <p:nvPr/>
          </p:nvSpPr>
          <p:spPr bwMode="auto">
            <a:xfrm>
              <a:off x="2029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10"/>
            <p:cNvSpPr>
              <a:spLocks noChangeShapeType="1"/>
            </p:cNvSpPr>
            <p:nvPr/>
          </p:nvSpPr>
          <p:spPr bwMode="auto">
            <a:xfrm>
              <a:off x="2303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11"/>
            <p:cNvSpPr>
              <a:spLocks noChangeShapeType="1"/>
            </p:cNvSpPr>
            <p:nvPr/>
          </p:nvSpPr>
          <p:spPr bwMode="auto">
            <a:xfrm>
              <a:off x="2577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2"/>
            <p:cNvSpPr>
              <a:spLocks noChangeShapeType="1"/>
            </p:cNvSpPr>
            <p:nvPr/>
          </p:nvSpPr>
          <p:spPr bwMode="auto">
            <a:xfrm>
              <a:off x="2850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13"/>
            <p:cNvSpPr>
              <a:spLocks noChangeShapeType="1"/>
            </p:cNvSpPr>
            <p:nvPr/>
          </p:nvSpPr>
          <p:spPr bwMode="auto">
            <a:xfrm>
              <a:off x="3124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14"/>
            <p:cNvSpPr>
              <a:spLocks noChangeShapeType="1"/>
            </p:cNvSpPr>
            <p:nvPr/>
          </p:nvSpPr>
          <p:spPr bwMode="auto">
            <a:xfrm>
              <a:off x="3397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15"/>
            <p:cNvSpPr>
              <a:spLocks noChangeShapeType="1"/>
            </p:cNvSpPr>
            <p:nvPr/>
          </p:nvSpPr>
          <p:spPr bwMode="auto">
            <a:xfrm>
              <a:off x="3671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16"/>
            <p:cNvSpPr>
              <a:spLocks noChangeShapeType="1"/>
            </p:cNvSpPr>
            <p:nvPr/>
          </p:nvSpPr>
          <p:spPr bwMode="auto">
            <a:xfrm>
              <a:off x="3945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28"/>
            <p:cNvSpPr>
              <a:spLocks noChangeShapeType="1"/>
            </p:cNvSpPr>
            <p:nvPr/>
          </p:nvSpPr>
          <p:spPr bwMode="auto">
            <a:xfrm>
              <a:off x="1213" y="1632"/>
              <a:ext cx="374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29"/>
            <p:cNvSpPr>
              <a:spLocks noChangeShapeType="1"/>
            </p:cNvSpPr>
            <p:nvPr/>
          </p:nvSpPr>
          <p:spPr bwMode="auto">
            <a:xfrm>
              <a:off x="4229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30"/>
            <p:cNvSpPr>
              <a:spLocks noChangeShapeType="1"/>
            </p:cNvSpPr>
            <p:nvPr/>
          </p:nvSpPr>
          <p:spPr bwMode="auto">
            <a:xfrm>
              <a:off x="4503" y="1453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6172200" y="5105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11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705600" y="5105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12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46075" y="2895600"/>
            <a:ext cx="609600" cy="685800"/>
            <a:chOff x="192" y="0"/>
            <a:chExt cx="384" cy="432"/>
          </a:xfrm>
        </p:grpSpPr>
        <p:sp>
          <p:nvSpPr>
            <p:cNvPr id="12306" name="Oval 34"/>
            <p:cNvSpPr>
              <a:spLocks noChangeArrowheads="1"/>
            </p:cNvSpPr>
            <p:nvPr/>
          </p:nvSpPr>
          <p:spPr bwMode="auto">
            <a:xfrm>
              <a:off x="192" y="0"/>
              <a:ext cx="384" cy="432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35"/>
            <p:cNvSpPr>
              <a:spLocks noChangeArrowheads="1"/>
            </p:cNvSpPr>
            <p:nvPr/>
          </p:nvSpPr>
          <p:spPr bwMode="auto">
            <a:xfrm rot="10800000">
              <a:off x="240" y="39"/>
              <a:ext cx="288" cy="33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r>
                <a:rPr lang="en-US" sz="2400" b="1"/>
                <a:t>4</a:t>
              </a:r>
            </a:p>
          </p:txBody>
        </p:sp>
      </p:grpSp>
      <p:sp>
        <p:nvSpPr>
          <p:cNvPr id="7205" name="Text Box 37"/>
          <p:cNvSpPr txBox="1">
            <a:spLocks noChangeArrowheads="1"/>
          </p:cNvSpPr>
          <p:nvPr/>
        </p:nvSpPr>
        <p:spPr bwMode="auto">
          <a:xfrm>
            <a:off x="1143000" y="2986088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Điền số vào dưới mỗi vạch của tia số: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942109" y="458067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6" grpId="0"/>
      <p:bldP spid="7187" grpId="0"/>
      <p:bldP spid="7188" grpId="0"/>
      <p:bldP spid="7189" grpId="0"/>
      <p:bldP spid="7190" grpId="0"/>
      <p:bldP spid="7191" grpId="0"/>
      <p:bldP spid="7192" grpId="0"/>
      <p:bldP spid="7193" grpId="0"/>
      <p:bldP spid="7194" grpId="0"/>
      <p:bldP spid="7195" grpId="0"/>
      <p:bldP spid="7199" grpId="0"/>
      <p:bldP spid="7200" grpId="0"/>
      <p:bldP spid="72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9" name="Picture 13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181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5146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1910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17" descr="Misc-04-june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57150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 ĐẾM NHANH ĐỌC SỐ</a:t>
            </a:r>
            <a:endParaRPr lang="en-US" sz="3600" b="1" i="1" kern="10"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0194" name="Picture 18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343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Oval 31"/>
          <p:cNvSpPr>
            <a:spLocks noChangeArrowheads="1"/>
          </p:cNvSpPr>
          <p:nvPr/>
        </p:nvSpPr>
        <p:spPr bwMode="auto">
          <a:xfrm>
            <a:off x="533400" y="4267200"/>
            <a:ext cx="32004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32"/>
          <p:cNvSpPr>
            <a:spLocks noChangeArrowheads="1"/>
          </p:cNvSpPr>
          <p:nvPr/>
        </p:nvSpPr>
        <p:spPr bwMode="auto">
          <a:xfrm>
            <a:off x="4343400" y="3505200"/>
            <a:ext cx="42672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33"/>
          <p:cNvSpPr>
            <a:spLocks noChangeArrowheads="1"/>
          </p:cNvSpPr>
          <p:nvPr/>
        </p:nvSpPr>
        <p:spPr bwMode="auto">
          <a:xfrm>
            <a:off x="1905000" y="1219200"/>
            <a:ext cx="3505200" cy="2514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3" name="Picture 34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5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6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7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8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39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40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41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956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42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43" descr="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68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3" name="Group 44"/>
          <p:cNvGrpSpPr>
            <a:grpSpLocks/>
          </p:cNvGrpSpPr>
          <p:nvPr/>
        </p:nvGrpSpPr>
        <p:grpSpPr bwMode="auto">
          <a:xfrm rot="2675897">
            <a:off x="914400" y="4953000"/>
            <a:ext cx="369888" cy="381000"/>
            <a:chOff x="4176" y="1776"/>
            <a:chExt cx="480" cy="612"/>
          </a:xfrm>
        </p:grpSpPr>
        <p:pic>
          <p:nvPicPr>
            <p:cNvPr id="13385" name="Picture 45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6" name="Line 46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4" name="Group 47"/>
          <p:cNvGrpSpPr>
            <a:grpSpLocks/>
          </p:cNvGrpSpPr>
          <p:nvPr/>
        </p:nvGrpSpPr>
        <p:grpSpPr bwMode="auto">
          <a:xfrm rot="2675897">
            <a:off x="1295400" y="5486400"/>
            <a:ext cx="369888" cy="381000"/>
            <a:chOff x="4176" y="1776"/>
            <a:chExt cx="480" cy="612"/>
          </a:xfrm>
        </p:grpSpPr>
        <p:pic>
          <p:nvPicPr>
            <p:cNvPr id="13383" name="Picture 48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4" name="Line 49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5" name="Group 50"/>
          <p:cNvGrpSpPr>
            <a:grpSpLocks/>
          </p:cNvGrpSpPr>
          <p:nvPr/>
        </p:nvGrpSpPr>
        <p:grpSpPr bwMode="auto">
          <a:xfrm rot="2675897">
            <a:off x="2057400" y="5562600"/>
            <a:ext cx="369888" cy="381000"/>
            <a:chOff x="4176" y="1776"/>
            <a:chExt cx="480" cy="612"/>
          </a:xfrm>
        </p:grpSpPr>
        <p:pic>
          <p:nvPicPr>
            <p:cNvPr id="13381" name="Picture 51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2" name="Line 52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6" name="Group 53"/>
          <p:cNvGrpSpPr>
            <a:grpSpLocks/>
          </p:cNvGrpSpPr>
          <p:nvPr/>
        </p:nvGrpSpPr>
        <p:grpSpPr bwMode="auto">
          <a:xfrm rot="2675897">
            <a:off x="2667000" y="5410200"/>
            <a:ext cx="369888" cy="381000"/>
            <a:chOff x="4176" y="1776"/>
            <a:chExt cx="480" cy="612"/>
          </a:xfrm>
        </p:grpSpPr>
        <p:pic>
          <p:nvPicPr>
            <p:cNvPr id="13379" name="Picture 54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0" name="Line 55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7" name="Group 56"/>
          <p:cNvGrpSpPr>
            <a:grpSpLocks/>
          </p:cNvGrpSpPr>
          <p:nvPr/>
        </p:nvGrpSpPr>
        <p:grpSpPr bwMode="auto">
          <a:xfrm rot="2675897">
            <a:off x="1676400" y="4953000"/>
            <a:ext cx="369888" cy="381000"/>
            <a:chOff x="4176" y="1776"/>
            <a:chExt cx="480" cy="612"/>
          </a:xfrm>
        </p:grpSpPr>
        <p:pic>
          <p:nvPicPr>
            <p:cNvPr id="13377" name="Picture 57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8" name="Line 58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8" name="Group 59"/>
          <p:cNvGrpSpPr>
            <a:grpSpLocks/>
          </p:cNvGrpSpPr>
          <p:nvPr/>
        </p:nvGrpSpPr>
        <p:grpSpPr bwMode="auto">
          <a:xfrm rot="2675897">
            <a:off x="2209800" y="4953000"/>
            <a:ext cx="369888" cy="381000"/>
            <a:chOff x="4176" y="1776"/>
            <a:chExt cx="480" cy="612"/>
          </a:xfrm>
        </p:grpSpPr>
        <p:pic>
          <p:nvPicPr>
            <p:cNvPr id="13375" name="Picture 60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6" name="Line 61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9" name="Group 62"/>
          <p:cNvGrpSpPr>
            <a:grpSpLocks/>
          </p:cNvGrpSpPr>
          <p:nvPr/>
        </p:nvGrpSpPr>
        <p:grpSpPr bwMode="auto">
          <a:xfrm rot="2675897">
            <a:off x="2743200" y="4953000"/>
            <a:ext cx="369888" cy="381000"/>
            <a:chOff x="4176" y="1776"/>
            <a:chExt cx="480" cy="612"/>
          </a:xfrm>
        </p:grpSpPr>
        <p:pic>
          <p:nvPicPr>
            <p:cNvPr id="13373" name="Picture 63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4" name="Line 64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0" name="Group 65"/>
          <p:cNvGrpSpPr>
            <a:grpSpLocks/>
          </p:cNvGrpSpPr>
          <p:nvPr/>
        </p:nvGrpSpPr>
        <p:grpSpPr bwMode="auto">
          <a:xfrm rot="2675897">
            <a:off x="1371600" y="4419600"/>
            <a:ext cx="369888" cy="381000"/>
            <a:chOff x="4176" y="1776"/>
            <a:chExt cx="480" cy="612"/>
          </a:xfrm>
        </p:grpSpPr>
        <p:pic>
          <p:nvPicPr>
            <p:cNvPr id="13371" name="Picture 66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2" name="Line 67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1" name="Group 68"/>
          <p:cNvGrpSpPr>
            <a:grpSpLocks/>
          </p:cNvGrpSpPr>
          <p:nvPr/>
        </p:nvGrpSpPr>
        <p:grpSpPr bwMode="auto">
          <a:xfrm rot="2675897">
            <a:off x="1905000" y="4343400"/>
            <a:ext cx="369888" cy="381000"/>
            <a:chOff x="4176" y="1776"/>
            <a:chExt cx="480" cy="612"/>
          </a:xfrm>
        </p:grpSpPr>
        <p:pic>
          <p:nvPicPr>
            <p:cNvPr id="13369" name="Picture 69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70" name="Line 70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2" name="Group 71"/>
          <p:cNvGrpSpPr>
            <a:grpSpLocks/>
          </p:cNvGrpSpPr>
          <p:nvPr/>
        </p:nvGrpSpPr>
        <p:grpSpPr bwMode="auto">
          <a:xfrm rot="2675897">
            <a:off x="2438400" y="4419600"/>
            <a:ext cx="369888" cy="381000"/>
            <a:chOff x="4176" y="1776"/>
            <a:chExt cx="480" cy="612"/>
          </a:xfrm>
        </p:grpSpPr>
        <p:pic>
          <p:nvPicPr>
            <p:cNvPr id="13367" name="Picture 72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8" name="Line 73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43" name="Group 74"/>
          <p:cNvGrpSpPr>
            <a:grpSpLocks/>
          </p:cNvGrpSpPr>
          <p:nvPr/>
        </p:nvGrpSpPr>
        <p:grpSpPr bwMode="auto">
          <a:xfrm rot="2675897">
            <a:off x="2895600" y="4495800"/>
            <a:ext cx="369888" cy="381000"/>
            <a:chOff x="4176" y="1776"/>
            <a:chExt cx="480" cy="612"/>
          </a:xfrm>
        </p:grpSpPr>
        <p:pic>
          <p:nvPicPr>
            <p:cNvPr id="13365" name="Picture 75" descr="taod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920"/>
              <a:ext cx="48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66" name="Line 76"/>
            <p:cNvSpPr>
              <a:spLocks noChangeShapeType="1"/>
            </p:cNvSpPr>
            <p:nvPr/>
          </p:nvSpPr>
          <p:spPr bwMode="auto">
            <a:xfrm flipH="1">
              <a:off x="4416" y="1776"/>
              <a:ext cx="96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44" name="Picture 7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4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7540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862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8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196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6" name="Rectangle 89"/>
          <p:cNvSpPr>
            <a:spLocks noChangeArrowheads="1"/>
          </p:cNvSpPr>
          <p:nvPr/>
        </p:nvSpPr>
        <p:spPr bwMode="auto">
          <a:xfrm>
            <a:off x="5257800" y="1981200"/>
            <a:ext cx="685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Rectangle 90"/>
          <p:cNvSpPr>
            <a:spLocks noChangeArrowheads="1"/>
          </p:cNvSpPr>
          <p:nvPr/>
        </p:nvSpPr>
        <p:spPr bwMode="auto">
          <a:xfrm>
            <a:off x="1676400" y="6019800"/>
            <a:ext cx="685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Rectangle 91"/>
          <p:cNvSpPr>
            <a:spLocks noChangeArrowheads="1"/>
          </p:cNvSpPr>
          <p:nvPr/>
        </p:nvSpPr>
        <p:spPr bwMode="auto">
          <a:xfrm>
            <a:off x="6096000" y="6019800"/>
            <a:ext cx="68580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68" name="Text Box 92"/>
          <p:cNvSpPr txBox="1">
            <a:spLocks noChangeArrowheads="1"/>
          </p:cNvSpPr>
          <p:nvPr/>
        </p:nvSpPr>
        <p:spPr bwMode="auto">
          <a:xfrm>
            <a:off x="5257800" y="1905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50269" name="Rectangle 9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43400" y="3352800"/>
            <a:ext cx="42672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0270" name="Rectangle 9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81000" y="3429000"/>
            <a:ext cx="3962400" cy="304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0271" name="Rectangle 9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52600" y="1219200"/>
            <a:ext cx="4724400" cy="2514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0272" name="Text Box 96"/>
          <p:cNvSpPr txBox="1">
            <a:spLocks noChangeArrowheads="1"/>
          </p:cNvSpPr>
          <p:nvPr/>
        </p:nvSpPr>
        <p:spPr bwMode="auto">
          <a:xfrm>
            <a:off x="6096000" y="5943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12</a:t>
            </a:r>
          </a:p>
        </p:txBody>
      </p:sp>
      <p:sp>
        <p:nvSpPr>
          <p:cNvPr id="50273" name="Text Box 97"/>
          <p:cNvSpPr txBox="1">
            <a:spLocks noChangeArrowheads="1"/>
          </p:cNvSpPr>
          <p:nvPr/>
        </p:nvSpPr>
        <p:spPr bwMode="auto">
          <a:xfrm>
            <a:off x="1676400" y="5943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051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6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0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73"/>
                  </p:tgtEl>
                </p:cond>
              </p:nextCondLst>
            </p:seq>
          </p:childTnLst>
        </p:cTn>
      </p:par>
    </p:tnLst>
    <p:bldLst>
      <p:bldP spid="50269" grpId="0" animBg="1"/>
      <p:bldP spid="50270" grpId="0" animBg="1"/>
      <p:bldP spid="502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4.CỦNG CỐ: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54864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5. DẶN DÒ :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58982" y="565223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14400" y="1157288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 u="sng">
                <a:solidFill>
                  <a:srgbClr val="3333FF"/>
                </a:solidFill>
              </a:rPr>
              <a:t>Toán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438400" y="11430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MƯỜI MỘT, MƯỜI HAI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85800" y="25908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381375" algn="l"/>
              </a:tabLst>
            </a:pPr>
            <a:r>
              <a:rPr lang="en-US" sz="3200">
                <a:solidFill>
                  <a:srgbClr val="3333FF"/>
                </a:solidFill>
              </a:rPr>
              <a:t>- Con vừa học được số gì ?    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33400" y="32766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381375" algn="l"/>
              </a:tabLst>
            </a:pPr>
            <a:r>
              <a:rPr lang="en-US" sz="3200">
                <a:solidFill>
                  <a:srgbClr val="3333FF"/>
                </a:solidFill>
              </a:rPr>
              <a:t>- Số 11 gồm mấy chữ số ,, 12 ….? 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9600" y="4038600"/>
            <a:ext cx="746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381375" algn="l"/>
              </a:tabLst>
            </a:pPr>
            <a:r>
              <a:rPr lang="en-US" sz="3200">
                <a:solidFill>
                  <a:srgbClr val="3333FF"/>
                </a:solidFill>
              </a:rPr>
              <a:t>- Số 11 gồm mấy chục và mấy đơn vị? -      -Số 12 …………………………….. ?</a:t>
            </a:r>
          </a:p>
        </p:txBody>
      </p:sp>
    </p:spTree>
    <p:extLst>
      <p:ext uri="{BB962C8B-B14F-4D97-AF65-F5344CB8AC3E}">
        <p14:creationId xmlns:p14="http://schemas.microsoft.com/office/powerpoint/2010/main" val="37749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202" grpId="0"/>
      <p:bldP spid="8203" grpId="0"/>
      <p:bldP spid="82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791200" cy="19812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Xin chân thành cảm ơn</a:t>
            </a:r>
            <a:endParaRPr lang="en-US" sz="3600" kern="1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260475" y="3124200"/>
            <a:ext cx="6781800" cy="20288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pattFill prst="pct8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99FF33"/>
                </a:solidFill>
                <a:latin typeface="Times New Roman"/>
                <a:cs typeface="Times New Roman"/>
              </a:rPr>
              <a:t>Kính chúc thầy cô sức khoẻ</a:t>
            </a:r>
          </a:p>
        </p:txBody>
      </p:sp>
    </p:spTree>
    <p:extLst>
      <p:ext uri="{BB962C8B-B14F-4D97-AF65-F5344CB8AC3E}">
        <p14:creationId xmlns:p14="http://schemas.microsoft.com/office/powerpoint/2010/main" val="38100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1" grpId="0" animBg="1"/>
      <p:bldP spid="184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81200" y="60960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838200" y="2895600"/>
            <a:ext cx="7239000" cy="304800"/>
            <a:chOff x="1152" y="2160"/>
            <a:chExt cx="3216" cy="336"/>
          </a:xfrm>
        </p:grpSpPr>
        <p:sp>
          <p:nvSpPr>
            <p:cNvPr id="3088" name="Line 5"/>
            <p:cNvSpPr>
              <a:spLocks noChangeShapeType="1"/>
            </p:cNvSpPr>
            <p:nvPr/>
          </p:nvSpPr>
          <p:spPr bwMode="auto">
            <a:xfrm>
              <a:off x="1152" y="2304"/>
              <a:ext cx="32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6"/>
            <p:cNvSpPr>
              <a:spLocks noChangeShapeType="1"/>
            </p:cNvSpPr>
            <p:nvPr/>
          </p:nvSpPr>
          <p:spPr bwMode="auto">
            <a:xfrm>
              <a:off x="1152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7"/>
            <p:cNvSpPr>
              <a:spLocks noChangeShapeType="1"/>
            </p:cNvSpPr>
            <p:nvPr/>
          </p:nvSpPr>
          <p:spPr bwMode="auto">
            <a:xfrm>
              <a:off x="1425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8"/>
            <p:cNvSpPr>
              <a:spLocks noChangeShapeType="1"/>
            </p:cNvSpPr>
            <p:nvPr/>
          </p:nvSpPr>
          <p:spPr bwMode="auto">
            <a:xfrm>
              <a:off x="1699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9"/>
            <p:cNvSpPr>
              <a:spLocks noChangeShapeType="1"/>
            </p:cNvSpPr>
            <p:nvPr/>
          </p:nvSpPr>
          <p:spPr bwMode="auto">
            <a:xfrm>
              <a:off x="1972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0"/>
            <p:cNvSpPr>
              <a:spLocks noChangeShapeType="1"/>
            </p:cNvSpPr>
            <p:nvPr/>
          </p:nvSpPr>
          <p:spPr bwMode="auto">
            <a:xfrm>
              <a:off x="2246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1"/>
            <p:cNvSpPr>
              <a:spLocks noChangeShapeType="1"/>
            </p:cNvSpPr>
            <p:nvPr/>
          </p:nvSpPr>
          <p:spPr bwMode="auto">
            <a:xfrm>
              <a:off x="2520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12"/>
            <p:cNvSpPr>
              <a:spLocks noChangeShapeType="1"/>
            </p:cNvSpPr>
            <p:nvPr/>
          </p:nvSpPr>
          <p:spPr bwMode="auto">
            <a:xfrm>
              <a:off x="2793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3"/>
            <p:cNvSpPr>
              <a:spLocks noChangeShapeType="1"/>
            </p:cNvSpPr>
            <p:nvPr/>
          </p:nvSpPr>
          <p:spPr bwMode="auto">
            <a:xfrm>
              <a:off x="3067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4"/>
            <p:cNvSpPr>
              <a:spLocks noChangeShapeType="1"/>
            </p:cNvSpPr>
            <p:nvPr/>
          </p:nvSpPr>
          <p:spPr bwMode="auto">
            <a:xfrm>
              <a:off x="3340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5"/>
            <p:cNvSpPr>
              <a:spLocks noChangeShapeType="1"/>
            </p:cNvSpPr>
            <p:nvPr/>
          </p:nvSpPr>
          <p:spPr bwMode="auto">
            <a:xfrm>
              <a:off x="3614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16"/>
            <p:cNvSpPr>
              <a:spLocks noChangeShapeType="1"/>
            </p:cNvSpPr>
            <p:nvPr/>
          </p:nvSpPr>
          <p:spPr bwMode="auto">
            <a:xfrm>
              <a:off x="3888" y="2160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096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0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6781800" y="3200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2954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8288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4384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48000" y="3200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36576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2672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49530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4864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172200" y="3200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85800" y="18288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Điền số vào dưới mỗi vạch của tia số:</a:t>
            </a:r>
          </a:p>
        </p:txBody>
      </p:sp>
    </p:spTree>
    <p:extLst>
      <p:ext uri="{BB962C8B-B14F-4D97-AF65-F5344CB8AC3E}">
        <p14:creationId xmlns:p14="http://schemas.microsoft.com/office/powerpoint/2010/main" val="8971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6" grpId="0"/>
      <p:bldP spid="2067" grpId="0"/>
      <p:bldP spid="2068" grpId="0"/>
      <p:bldP spid="2069" grpId="0"/>
      <p:bldP spid="2070" grpId="0"/>
      <p:bldP spid="2071" grpId="0"/>
      <p:bldP spid="2072" grpId="0"/>
      <p:bldP spid="2073" grpId="0"/>
      <p:bldP spid="2074" grpId="0"/>
      <p:bldP spid="2075" grpId="0"/>
      <p:bldP spid="2076" grpId="0"/>
      <p:bldP spid="2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50" name="Picture 286" descr="Scan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883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87"/>
          <p:cNvSpPr txBox="1">
            <a:spLocks noChangeArrowheads="1"/>
          </p:cNvSpPr>
          <p:nvPr/>
        </p:nvSpPr>
        <p:spPr bwMode="auto">
          <a:xfrm>
            <a:off x="787400" y="317500"/>
            <a:ext cx="7924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99"/>
                </a:solidFill>
                <a:latin typeface="Times New Roman" pitchFamily="18" charset="0"/>
              </a:rPr>
              <a:t> 2</a:t>
            </a:r>
            <a:r>
              <a:rPr lang="en-US" sz="2800" b="1"/>
              <a:t>) Khoanh vào 1 chục con vật (theo mẫu)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latin typeface="VNI-Times" pitchFamily="2" charset="0"/>
            </a:endParaRPr>
          </a:p>
        </p:txBody>
      </p:sp>
      <p:sp>
        <p:nvSpPr>
          <p:cNvPr id="37152" name="Line 288"/>
          <p:cNvSpPr>
            <a:spLocks noChangeShapeType="1"/>
          </p:cNvSpPr>
          <p:nvPr/>
        </p:nvSpPr>
        <p:spPr bwMode="auto">
          <a:xfrm flipH="1">
            <a:off x="4572000" y="762000"/>
            <a:ext cx="2057400" cy="2133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53" name="Line 289"/>
          <p:cNvSpPr>
            <a:spLocks noChangeShapeType="1"/>
          </p:cNvSpPr>
          <p:nvPr/>
        </p:nvSpPr>
        <p:spPr bwMode="auto">
          <a:xfrm>
            <a:off x="6629400" y="762000"/>
            <a:ext cx="1866900" cy="2209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54" name="Line 290"/>
          <p:cNvSpPr>
            <a:spLocks noChangeShapeType="1"/>
          </p:cNvSpPr>
          <p:nvPr/>
        </p:nvSpPr>
        <p:spPr bwMode="auto">
          <a:xfrm>
            <a:off x="4572000" y="2895600"/>
            <a:ext cx="39624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55" name="Oval 291"/>
          <p:cNvSpPr>
            <a:spLocks noChangeArrowheads="1"/>
          </p:cNvSpPr>
          <p:nvPr/>
        </p:nvSpPr>
        <p:spPr bwMode="auto">
          <a:xfrm>
            <a:off x="762000" y="3581400"/>
            <a:ext cx="3683000" cy="1993900"/>
          </a:xfrm>
          <a:prstGeom prst="ellipse">
            <a:avLst/>
          </a:prstGeom>
          <a:noFill/>
          <a:ln w="57150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56" name="Oval 292"/>
          <p:cNvSpPr>
            <a:spLocks noChangeArrowheads="1"/>
          </p:cNvSpPr>
          <p:nvPr/>
        </p:nvSpPr>
        <p:spPr bwMode="auto">
          <a:xfrm>
            <a:off x="4724400" y="4191000"/>
            <a:ext cx="3898900" cy="1752600"/>
          </a:xfrm>
          <a:prstGeom prst="ellipse">
            <a:avLst/>
          </a:prstGeom>
          <a:noFill/>
          <a:ln w="571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52" grpId="0" animBg="1"/>
      <p:bldP spid="37153" grpId="0" animBg="1"/>
      <p:bldP spid="37154" grpId="0" animBg="1"/>
      <p:bldP spid="37155" grpId="0" animBg="1"/>
      <p:bldP spid="37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8" name="Group 2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65172"/>
              </p:ext>
            </p:extLst>
          </p:nvPr>
        </p:nvGraphicFramePr>
        <p:xfrm>
          <a:off x="228600" y="641573"/>
          <a:ext cx="8610600" cy="6321846"/>
        </p:xfrm>
        <a:graphic>
          <a:graphicData uri="http://schemas.openxmlformats.org/drawingml/2006/table">
            <a:tbl>
              <a:tblPr/>
              <a:tblGrid>
                <a:gridCol w="3200400"/>
                <a:gridCol w="1524000"/>
                <a:gridCol w="1371600"/>
                <a:gridCol w="1366520"/>
                <a:gridCol w="1148080"/>
              </a:tblGrid>
              <a:tr h="2113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Chục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Đơn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Viết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Đọc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0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5379" name="Text Box 259"/>
          <p:cNvSpPr>
            <a:spLocks noGrp="1" noChangeArrowheads="1"/>
          </p:cNvSpPr>
          <p:nvPr>
            <p:ph/>
          </p:nvPr>
        </p:nvSpPr>
        <p:spPr>
          <a:xfrm>
            <a:off x="4267200" y="4134403"/>
            <a:ext cx="762000" cy="23923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43" name="Text Box 261"/>
          <p:cNvSpPr txBox="1">
            <a:spLocks noChangeArrowheads="1"/>
          </p:cNvSpPr>
          <p:nvPr/>
        </p:nvSpPr>
        <p:spPr bwMode="auto">
          <a:xfrm>
            <a:off x="5715000" y="27432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5382" name="Text Box 262"/>
          <p:cNvSpPr txBox="1">
            <a:spLocks noChangeArrowheads="1"/>
          </p:cNvSpPr>
          <p:nvPr/>
        </p:nvSpPr>
        <p:spPr bwMode="auto">
          <a:xfrm>
            <a:off x="5334000" y="4179598"/>
            <a:ext cx="1066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385" name="Text Box 265"/>
          <p:cNvSpPr txBox="1">
            <a:spLocks noChangeArrowheads="1"/>
          </p:cNvSpPr>
          <p:nvPr/>
        </p:nvSpPr>
        <p:spPr bwMode="auto">
          <a:xfrm>
            <a:off x="6400800" y="4160477"/>
            <a:ext cx="1752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1</a:t>
            </a:r>
            <a:r>
              <a:rPr lang="en-US" sz="72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386" name="Text Box 266"/>
          <p:cNvSpPr txBox="1">
            <a:spLocks noChangeArrowheads="1"/>
          </p:cNvSpPr>
          <p:nvPr/>
        </p:nvSpPr>
        <p:spPr bwMode="auto">
          <a:xfrm>
            <a:off x="7439891" y="4227946"/>
            <a:ext cx="198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5433" name="Rectangle 313"/>
          <p:cNvSpPr>
            <a:spLocks noChangeArrowheads="1"/>
          </p:cNvSpPr>
          <p:nvPr/>
        </p:nvSpPr>
        <p:spPr bwMode="auto">
          <a:xfrm>
            <a:off x="762000" y="3844685"/>
            <a:ext cx="914400" cy="297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19"/>
          <p:cNvGrpSpPr>
            <a:grpSpLocks/>
          </p:cNvGrpSpPr>
          <p:nvPr/>
        </p:nvGrpSpPr>
        <p:grpSpPr bwMode="auto">
          <a:xfrm>
            <a:off x="762000" y="3688196"/>
            <a:ext cx="1219200" cy="3352800"/>
            <a:chOff x="96" y="1392"/>
            <a:chExt cx="768" cy="2112"/>
          </a:xfrm>
        </p:grpSpPr>
        <p:sp>
          <p:nvSpPr>
            <p:cNvPr id="5152" name="Oval 314"/>
            <p:cNvSpPr>
              <a:spLocks noChangeArrowheads="1"/>
            </p:cNvSpPr>
            <p:nvPr/>
          </p:nvSpPr>
          <p:spPr bwMode="auto">
            <a:xfrm>
              <a:off x="96" y="1392"/>
              <a:ext cx="576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Oval 315"/>
            <p:cNvSpPr>
              <a:spLocks noChangeArrowheads="1"/>
            </p:cNvSpPr>
            <p:nvPr/>
          </p:nvSpPr>
          <p:spPr bwMode="auto">
            <a:xfrm>
              <a:off x="96" y="3264"/>
              <a:ext cx="576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317"/>
            <p:cNvSpPr txBox="1">
              <a:spLocks noChangeArrowheads="1"/>
            </p:cNvSpPr>
            <p:nvPr/>
          </p:nvSpPr>
          <p:spPr bwMode="auto">
            <a:xfrm>
              <a:off x="96" y="2064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10</a:t>
              </a:r>
            </a:p>
          </p:txBody>
        </p:sp>
      </p:grpSp>
      <p:sp>
        <p:nvSpPr>
          <p:cNvPr id="5442" name="Rectangle 322"/>
          <p:cNvSpPr>
            <a:spLocks noChangeArrowheads="1"/>
          </p:cNvSpPr>
          <p:nvPr/>
        </p:nvSpPr>
        <p:spPr bwMode="auto">
          <a:xfrm>
            <a:off x="2590800" y="3855027"/>
            <a:ext cx="228600" cy="297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4" name="Oval 344"/>
          <p:cNvSpPr>
            <a:spLocks noChangeArrowheads="1"/>
          </p:cNvSpPr>
          <p:nvPr/>
        </p:nvSpPr>
        <p:spPr bwMode="auto">
          <a:xfrm>
            <a:off x="2597727" y="6748896"/>
            <a:ext cx="228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5" name="Oval 345"/>
          <p:cNvSpPr>
            <a:spLocks noChangeArrowheads="1"/>
          </p:cNvSpPr>
          <p:nvPr/>
        </p:nvSpPr>
        <p:spPr bwMode="auto">
          <a:xfrm>
            <a:off x="2590800" y="3823903"/>
            <a:ext cx="228600" cy="101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42109" y="42431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53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9" grpId="0"/>
      <p:bldP spid="5382" grpId="0"/>
      <p:bldP spid="5385" grpId="0"/>
      <p:bldP spid="5386" grpId="0"/>
      <p:bldP spid="5433" grpId="0" animBg="1"/>
      <p:bldP spid="5442" grpId="0" animBg="1"/>
      <p:bldP spid="5464" grpId="0" animBg="1"/>
      <p:bldP spid="54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2" name="Group 17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3556518"/>
              </p:ext>
            </p:extLst>
          </p:nvPr>
        </p:nvGraphicFramePr>
        <p:xfrm>
          <a:off x="304799" y="123825"/>
          <a:ext cx="8748713" cy="5514975"/>
        </p:xfrm>
        <a:graphic>
          <a:graphicData uri="http://schemas.openxmlformats.org/drawingml/2006/table">
            <a:tbl>
              <a:tblPr/>
              <a:tblGrid>
                <a:gridCol w="4009827"/>
                <a:gridCol w="1240024"/>
                <a:gridCol w="1093589"/>
                <a:gridCol w="1165249"/>
                <a:gridCol w="1240024"/>
              </a:tblGrid>
              <a:tr h="1035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Chục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Đơn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vị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Viết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Đọc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Avant" pitchFamily="34" charset="0"/>
                        </a:rPr>
                        <a:t>sè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479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166" name="Text Box 115"/>
          <p:cNvSpPr txBox="1">
            <a:spLocks noChangeArrowheads="1"/>
          </p:cNvSpPr>
          <p:nvPr/>
        </p:nvSpPr>
        <p:spPr bwMode="auto">
          <a:xfrm>
            <a:off x="914400" y="15240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496" name="Rectangle 256"/>
          <p:cNvSpPr>
            <a:spLocks noChangeArrowheads="1"/>
          </p:cNvSpPr>
          <p:nvPr/>
        </p:nvSpPr>
        <p:spPr bwMode="auto">
          <a:xfrm>
            <a:off x="2514600" y="2133600"/>
            <a:ext cx="228600" cy="297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259"/>
          <p:cNvSpPr txBox="1">
            <a:spLocks noChangeArrowheads="1"/>
          </p:cNvSpPr>
          <p:nvPr/>
        </p:nvSpPr>
        <p:spPr bwMode="auto">
          <a:xfrm>
            <a:off x="1905000" y="58674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0500" name="Text Box 260"/>
          <p:cNvSpPr txBox="1">
            <a:spLocks noChangeArrowheads="1"/>
          </p:cNvSpPr>
          <p:nvPr/>
        </p:nvSpPr>
        <p:spPr bwMode="auto">
          <a:xfrm>
            <a:off x="4495800" y="29718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01" name="Text Box 261"/>
          <p:cNvSpPr txBox="1">
            <a:spLocks noChangeArrowheads="1"/>
          </p:cNvSpPr>
          <p:nvPr/>
        </p:nvSpPr>
        <p:spPr bwMode="auto">
          <a:xfrm>
            <a:off x="5791200" y="2971800"/>
            <a:ext cx="685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502" name="Text Box 262"/>
          <p:cNvSpPr txBox="1">
            <a:spLocks noChangeArrowheads="1"/>
          </p:cNvSpPr>
          <p:nvPr/>
        </p:nvSpPr>
        <p:spPr bwMode="auto">
          <a:xfrm>
            <a:off x="7162800" y="2971800"/>
            <a:ext cx="914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503" name="Text Box 263"/>
          <p:cNvSpPr txBox="1">
            <a:spLocks noChangeArrowheads="1"/>
          </p:cNvSpPr>
          <p:nvPr/>
        </p:nvSpPr>
        <p:spPr bwMode="auto">
          <a:xfrm>
            <a:off x="6705600" y="2971800"/>
            <a:ext cx="76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504" name="Text Box 264"/>
          <p:cNvSpPr txBox="1">
            <a:spLocks noChangeArrowheads="1"/>
          </p:cNvSpPr>
          <p:nvPr/>
        </p:nvSpPr>
        <p:spPr bwMode="auto">
          <a:xfrm>
            <a:off x="7620000" y="2955925"/>
            <a:ext cx="1600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Mườ</a:t>
            </a:r>
            <a:r>
              <a:rPr lang="en-US" sz="3200" b="1"/>
              <a:t>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/>
              <a:t>hai</a:t>
            </a:r>
          </a:p>
        </p:txBody>
      </p:sp>
      <p:sp>
        <p:nvSpPr>
          <p:cNvPr id="10512" name="Rectangle 272"/>
          <p:cNvSpPr>
            <a:spLocks noChangeArrowheads="1"/>
          </p:cNvSpPr>
          <p:nvPr/>
        </p:nvSpPr>
        <p:spPr bwMode="auto">
          <a:xfrm>
            <a:off x="914400" y="2286000"/>
            <a:ext cx="914400" cy="297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7"/>
          <p:cNvGrpSpPr>
            <a:grpSpLocks/>
          </p:cNvGrpSpPr>
          <p:nvPr/>
        </p:nvGrpSpPr>
        <p:grpSpPr bwMode="auto">
          <a:xfrm>
            <a:off x="838200" y="2057400"/>
            <a:ext cx="1219200" cy="3429000"/>
            <a:chOff x="96" y="1296"/>
            <a:chExt cx="768" cy="2160"/>
          </a:xfrm>
        </p:grpSpPr>
        <p:sp>
          <p:nvSpPr>
            <p:cNvPr id="6181" name="Oval 273"/>
            <p:cNvSpPr>
              <a:spLocks noChangeArrowheads="1"/>
            </p:cNvSpPr>
            <p:nvPr/>
          </p:nvSpPr>
          <p:spPr bwMode="auto">
            <a:xfrm>
              <a:off x="144" y="1296"/>
              <a:ext cx="576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274"/>
            <p:cNvSpPr>
              <a:spLocks noChangeArrowheads="1"/>
            </p:cNvSpPr>
            <p:nvPr/>
          </p:nvSpPr>
          <p:spPr bwMode="auto">
            <a:xfrm>
              <a:off x="144" y="3216"/>
              <a:ext cx="576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Text Box 275"/>
            <p:cNvSpPr txBox="1">
              <a:spLocks noChangeArrowheads="1"/>
            </p:cNvSpPr>
            <p:nvPr/>
          </p:nvSpPr>
          <p:spPr bwMode="auto">
            <a:xfrm>
              <a:off x="96" y="2064"/>
              <a:ext cx="7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10</a:t>
              </a:r>
            </a:p>
          </p:txBody>
        </p:sp>
      </p:grpSp>
      <p:sp>
        <p:nvSpPr>
          <p:cNvPr id="10518" name="Oval 278"/>
          <p:cNvSpPr>
            <a:spLocks noChangeArrowheads="1"/>
          </p:cNvSpPr>
          <p:nvPr/>
        </p:nvSpPr>
        <p:spPr bwMode="auto">
          <a:xfrm>
            <a:off x="2514600" y="50292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9" name="Oval 279"/>
          <p:cNvSpPr>
            <a:spLocks noChangeArrowheads="1"/>
          </p:cNvSpPr>
          <p:nvPr/>
        </p:nvSpPr>
        <p:spPr bwMode="auto">
          <a:xfrm>
            <a:off x="2514600" y="20574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0" name="Rectangle 280"/>
          <p:cNvSpPr>
            <a:spLocks noChangeArrowheads="1"/>
          </p:cNvSpPr>
          <p:nvPr/>
        </p:nvSpPr>
        <p:spPr bwMode="auto">
          <a:xfrm>
            <a:off x="2895600" y="2133600"/>
            <a:ext cx="228600" cy="2971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1" name="Oval 281"/>
          <p:cNvSpPr>
            <a:spLocks noChangeArrowheads="1"/>
          </p:cNvSpPr>
          <p:nvPr/>
        </p:nvSpPr>
        <p:spPr bwMode="auto">
          <a:xfrm>
            <a:off x="2895600" y="5041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22" name="Oval 282"/>
          <p:cNvSpPr>
            <a:spLocks noChangeArrowheads="1"/>
          </p:cNvSpPr>
          <p:nvPr/>
        </p:nvSpPr>
        <p:spPr bwMode="auto">
          <a:xfrm>
            <a:off x="2895600" y="20701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80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" grpId="0" animBg="1"/>
      <p:bldP spid="10500" grpId="0"/>
      <p:bldP spid="10501" grpId="0"/>
      <p:bldP spid="10502" grpId="0"/>
      <p:bldP spid="10503" grpId="0"/>
      <p:bldP spid="10504" grpId="0"/>
      <p:bldP spid="10512" grpId="0" animBg="1"/>
      <p:bldP spid="10518" grpId="0" animBg="1"/>
      <p:bldP spid="10519" grpId="0" animBg="1"/>
      <p:bldP spid="10520" grpId="0" animBg="1"/>
      <p:bldP spid="10521" grpId="0" animBg="1"/>
      <p:bldP spid="105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914400" y="3352800"/>
            <a:ext cx="76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64770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70866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76200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58674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52578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46482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0386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3528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26670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1981200" y="3200400"/>
            <a:ext cx="0" cy="3048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600200" y="3657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10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362200" y="3657600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11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3048000" y="36576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12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42109" y="458067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1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/>
      <p:bldP spid="37902" grpId="0"/>
      <p:bldP spid="379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85725"/>
            <a:ext cx="8991600" cy="6691313"/>
          </a:xfrm>
          <a:prstGeom prst="rect">
            <a:avLst/>
          </a:prstGeom>
          <a:noFill/>
          <a:ln w="76200">
            <a:pattFill prst="pct5">
              <a:fgClr>
                <a:srgbClr val="FFFF66"/>
              </a:fgClr>
              <a:bgClr>
                <a:srgbClr val="FF00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762000" y="2057400"/>
            <a:ext cx="731520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HP001 Kieu 2 5H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21823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8768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34000" y="4114800"/>
            <a:ext cx="533400" cy="457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90800" y="5562600"/>
            <a:ext cx="533400" cy="457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7696200" y="5562600"/>
            <a:ext cx="533400" cy="457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12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42109" y="458067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7" grpId="0" animBg="1"/>
      <p:bldP spid="4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09" name="Group 89"/>
          <p:cNvGraphicFramePr>
            <a:graphicFrameLocks noGrp="1"/>
          </p:cNvGraphicFramePr>
          <p:nvPr>
            <p:ph/>
          </p:nvPr>
        </p:nvGraphicFramePr>
        <p:xfrm>
          <a:off x="381000" y="2789238"/>
          <a:ext cx="2667000" cy="2697162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 chục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 đơn vị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3" name="Oval 19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54" name="Oval 22"/>
          <p:cNvSpPr>
            <a:spLocks noChangeArrowheads="1"/>
          </p:cNvSpPr>
          <p:nvPr/>
        </p:nvSpPr>
        <p:spPr bwMode="auto">
          <a:xfrm>
            <a:off x="7620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55" name="Oval 35"/>
          <p:cNvSpPr>
            <a:spLocks noChangeArrowheads="1"/>
          </p:cNvSpPr>
          <p:nvPr/>
        </p:nvSpPr>
        <p:spPr bwMode="auto">
          <a:xfrm>
            <a:off x="12192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56" name="Oval 52"/>
          <p:cNvSpPr>
            <a:spLocks noChangeArrowheads="1"/>
          </p:cNvSpPr>
          <p:nvPr/>
        </p:nvSpPr>
        <p:spPr bwMode="auto">
          <a:xfrm>
            <a:off x="12192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22098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7620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7620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60" name="Oval 35"/>
          <p:cNvSpPr>
            <a:spLocks noChangeArrowheads="1"/>
          </p:cNvSpPr>
          <p:nvPr/>
        </p:nvSpPr>
        <p:spPr bwMode="auto">
          <a:xfrm>
            <a:off x="1219200" y="426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61" name="Oval 52"/>
          <p:cNvSpPr>
            <a:spLocks noChangeArrowheads="1"/>
          </p:cNvSpPr>
          <p:nvPr/>
        </p:nvSpPr>
        <p:spPr bwMode="auto">
          <a:xfrm>
            <a:off x="1219200" y="4876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62" name="Oval 53"/>
          <p:cNvSpPr>
            <a:spLocks noChangeArrowheads="1"/>
          </p:cNvSpPr>
          <p:nvPr/>
        </p:nvSpPr>
        <p:spPr bwMode="auto">
          <a:xfrm>
            <a:off x="762000" y="4572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63" name="Oval 67"/>
          <p:cNvSpPr>
            <a:spLocks noChangeArrowheads="1"/>
          </p:cNvSpPr>
          <p:nvPr/>
        </p:nvSpPr>
        <p:spPr bwMode="auto">
          <a:xfrm>
            <a:off x="38100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64" name="Oval 19"/>
          <p:cNvSpPr>
            <a:spLocks noChangeArrowheads="1"/>
          </p:cNvSpPr>
          <p:nvPr/>
        </p:nvSpPr>
        <p:spPr bwMode="auto">
          <a:xfrm>
            <a:off x="762000" y="3505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5219" name="Group 99"/>
          <p:cNvGraphicFramePr>
            <a:graphicFrameLocks noGrp="1"/>
          </p:cNvGraphicFramePr>
          <p:nvPr/>
        </p:nvGraphicFramePr>
        <p:xfrm>
          <a:off x="3276600" y="2789238"/>
          <a:ext cx="2667000" cy="2697162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 chục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 đơn vị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Oval 19"/>
          <p:cNvSpPr>
            <a:spLocks noChangeArrowheads="1"/>
          </p:cNvSpPr>
          <p:nvPr/>
        </p:nvSpPr>
        <p:spPr bwMode="auto">
          <a:xfrm>
            <a:off x="4191000" y="426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77" name="Oval 22"/>
          <p:cNvSpPr>
            <a:spLocks noChangeArrowheads="1"/>
          </p:cNvSpPr>
          <p:nvPr/>
        </p:nvSpPr>
        <p:spPr bwMode="auto">
          <a:xfrm>
            <a:off x="38100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78" name="Oval 49"/>
          <p:cNvSpPr>
            <a:spLocks noChangeArrowheads="1"/>
          </p:cNvSpPr>
          <p:nvPr/>
        </p:nvSpPr>
        <p:spPr bwMode="auto">
          <a:xfrm>
            <a:off x="38100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79" name="Oval 52"/>
          <p:cNvSpPr>
            <a:spLocks noChangeArrowheads="1"/>
          </p:cNvSpPr>
          <p:nvPr/>
        </p:nvSpPr>
        <p:spPr bwMode="auto">
          <a:xfrm>
            <a:off x="41910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aphicFrame>
        <p:nvGraphicFramePr>
          <p:cNvPr id="5241" name="Group 121"/>
          <p:cNvGraphicFramePr>
            <a:graphicFrameLocks noGrp="1"/>
          </p:cNvGraphicFramePr>
          <p:nvPr/>
        </p:nvGraphicFramePr>
        <p:xfrm>
          <a:off x="6248400" y="2789238"/>
          <a:ext cx="2667000" cy="2697162"/>
        </p:xfrm>
        <a:graphic>
          <a:graphicData uri="http://schemas.openxmlformats.org/drawingml/2006/table">
            <a:tbl>
              <a:tblPr/>
              <a:tblGrid>
                <a:gridCol w="1371600"/>
                <a:gridCol w="129540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1 chục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 đơn vị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91" name="Oval 19"/>
          <p:cNvSpPr>
            <a:spLocks noChangeArrowheads="1"/>
          </p:cNvSpPr>
          <p:nvPr/>
        </p:nvSpPr>
        <p:spPr bwMode="auto">
          <a:xfrm>
            <a:off x="7010400" y="4953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2" name="Oval 22"/>
          <p:cNvSpPr>
            <a:spLocks noChangeArrowheads="1"/>
          </p:cNvSpPr>
          <p:nvPr/>
        </p:nvSpPr>
        <p:spPr bwMode="auto">
          <a:xfrm>
            <a:off x="6629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3" name="Oval 35"/>
          <p:cNvSpPr>
            <a:spLocks noChangeArrowheads="1"/>
          </p:cNvSpPr>
          <p:nvPr/>
        </p:nvSpPr>
        <p:spPr bwMode="auto">
          <a:xfrm>
            <a:off x="70104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4" name="Oval 49"/>
          <p:cNvSpPr>
            <a:spLocks noChangeArrowheads="1"/>
          </p:cNvSpPr>
          <p:nvPr/>
        </p:nvSpPr>
        <p:spPr bwMode="auto">
          <a:xfrm>
            <a:off x="6629400" y="4343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5" name="Oval 52"/>
          <p:cNvSpPr>
            <a:spLocks noChangeArrowheads="1"/>
          </p:cNvSpPr>
          <p:nvPr/>
        </p:nvSpPr>
        <p:spPr bwMode="auto">
          <a:xfrm>
            <a:off x="70104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6" name="Oval 53"/>
          <p:cNvSpPr>
            <a:spLocks noChangeArrowheads="1"/>
          </p:cNvSpPr>
          <p:nvPr/>
        </p:nvSpPr>
        <p:spPr bwMode="auto">
          <a:xfrm>
            <a:off x="6629400" y="3962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7" name="Oval 66"/>
          <p:cNvSpPr>
            <a:spLocks noChangeArrowheads="1"/>
          </p:cNvSpPr>
          <p:nvPr/>
        </p:nvSpPr>
        <p:spPr bwMode="auto">
          <a:xfrm>
            <a:off x="7010400" y="426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8" name="Oval 67"/>
          <p:cNvSpPr>
            <a:spLocks noChangeArrowheads="1"/>
          </p:cNvSpPr>
          <p:nvPr/>
        </p:nvSpPr>
        <p:spPr bwMode="auto">
          <a:xfrm>
            <a:off x="70104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299" name="Oval 19"/>
          <p:cNvSpPr>
            <a:spLocks noChangeArrowheads="1"/>
          </p:cNvSpPr>
          <p:nvPr/>
        </p:nvSpPr>
        <p:spPr bwMode="auto">
          <a:xfrm>
            <a:off x="6629400" y="4953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0" name="Oval 19"/>
          <p:cNvSpPr>
            <a:spLocks noChangeArrowheads="1"/>
          </p:cNvSpPr>
          <p:nvPr/>
        </p:nvSpPr>
        <p:spPr bwMode="auto">
          <a:xfrm>
            <a:off x="4191000" y="4953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1" name="Oval 22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2" name="Oval 35"/>
          <p:cNvSpPr>
            <a:spLocks noChangeArrowheads="1"/>
          </p:cNvSpPr>
          <p:nvPr/>
        </p:nvSpPr>
        <p:spPr bwMode="auto">
          <a:xfrm>
            <a:off x="4191000" y="3886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3" name="Oval 52"/>
          <p:cNvSpPr>
            <a:spLocks noChangeArrowheads="1"/>
          </p:cNvSpPr>
          <p:nvPr/>
        </p:nvSpPr>
        <p:spPr bwMode="auto">
          <a:xfrm>
            <a:off x="41910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4" name="Oval 53"/>
          <p:cNvSpPr>
            <a:spLocks noChangeArrowheads="1"/>
          </p:cNvSpPr>
          <p:nvPr/>
        </p:nvSpPr>
        <p:spPr bwMode="auto">
          <a:xfrm>
            <a:off x="3810000" y="3962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5" name="Oval 66"/>
          <p:cNvSpPr>
            <a:spLocks noChangeArrowheads="1"/>
          </p:cNvSpPr>
          <p:nvPr/>
        </p:nvSpPr>
        <p:spPr bwMode="auto">
          <a:xfrm>
            <a:off x="4191000" y="4267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6" name="Oval 67"/>
          <p:cNvSpPr>
            <a:spLocks noChangeArrowheads="1"/>
          </p:cNvSpPr>
          <p:nvPr/>
        </p:nvSpPr>
        <p:spPr bwMode="auto">
          <a:xfrm>
            <a:off x="41910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7" name="Oval 19"/>
          <p:cNvSpPr>
            <a:spLocks noChangeArrowheads="1"/>
          </p:cNvSpPr>
          <p:nvPr/>
        </p:nvSpPr>
        <p:spPr bwMode="auto">
          <a:xfrm>
            <a:off x="3810000" y="4953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8" name="Oval 67"/>
          <p:cNvSpPr>
            <a:spLocks noChangeArrowheads="1"/>
          </p:cNvSpPr>
          <p:nvPr/>
        </p:nvSpPr>
        <p:spPr bwMode="auto">
          <a:xfrm>
            <a:off x="6629400" y="4648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309" name="Text Box 153"/>
          <p:cNvSpPr txBox="1">
            <a:spLocks noChangeArrowheads="1"/>
          </p:cNvSpPr>
          <p:nvPr/>
        </p:nvSpPr>
        <p:spPr bwMode="auto">
          <a:xfrm>
            <a:off x="914400" y="1981200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2 </a:t>
            </a:r>
            <a:r>
              <a:rPr lang="en-US" sz="2800" b="1"/>
              <a:t>/ </a:t>
            </a:r>
            <a:r>
              <a:rPr lang="en-US" sz="2800" b="1">
                <a:solidFill>
                  <a:srgbClr val="000099"/>
                </a:solidFill>
              </a:rPr>
              <a:t>Vẽ thêm chấm tròn ( theo mẫu)</a:t>
            </a:r>
          </a:p>
        </p:txBody>
      </p: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8" name="Oval 68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Oval 68"/>
          <p:cNvSpPr>
            <a:spLocks noChangeArrowheads="1"/>
          </p:cNvSpPr>
          <p:nvPr/>
        </p:nvSpPr>
        <p:spPr bwMode="auto">
          <a:xfrm>
            <a:off x="8001000" y="3962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942109" y="458067"/>
            <a:ext cx="7467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</a:rPr>
              <a:t>Thứ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ba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err="1">
                <a:solidFill>
                  <a:srgbClr val="3333FF"/>
                </a:solidFill>
              </a:rPr>
              <a:t>ngày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6 </a:t>
            </a:r>
            <a:r>
              <a:rPr lang="en-US" sz="2800" b="1" dirty="0" err="1">
                <a:solidFill>
                  <a:srgbClr val="3333FF"/>
                </a:solidFill>
              </a:rPr>
              <a:t>tháng</a:t>
            </a:r>
            <a:r>
              <a:rPr lang="en-US" sz="2800" b="1" dirty="0">
                <a:solidFill>
                  <a:srgbClr val="3333FF"/>
                </a:solidFill>
              </a:rPr>
              <a:t> 1 </a:t>
            </a:r>
            <a:r>
              <a:rPr lang="en-US" sz="2800" b="1" dirty="0" err="1">
                <a:solidFill>
                  <a:srgbClr val="3333FF"/>
                </a:solidFill>
              </a:rPr>
              <a:t>năm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</a:rPr>
              <a:t>2020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59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8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284</Words>
  <Application>Microsoft Office PowerPoint</Application>
  <PresentationFormat>On-screen Show (4:3)</PresentationFormat>
  <Paragraphs>100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</cp:revision>
  <dcterms:created xsi:type="dcterms:W3CDTF">2020-07-14T09:26:57Z</dcterms:created>
  <dcterms:modified xsi:type="dcterms:W3CDTF">2020-07-14T11:59:50Z</dcterms:modified>
</cp:coreProperties>
</file>