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A710F-07D8-44BC-8106-07FC292A90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BBA50-DD3E-4976-A495-F82878FF0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6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fld id="{66F2218E-A82B-475D-9345-4D3E5DA6AEFD}" type="slidenum">
              <a:rPr lang="en-US" sz="1200" b="0" smtClean="0">
                <a:latin typeface="Times New Roman" pitchFamily="18" charset="0"/>
              </a:rPr>
              <a:pPr/>
              <a:t>11</a:t>
            </a:fld>
            <a:endParaRPr lang="en-US" sz="1200" b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7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8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5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D66937DE-CC8E-4F24-B40C-AD6358479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7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6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8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1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3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1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F5DD8-CE68-407C-9810-BB42E4732295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E304-0397-462B-AA28-7598E1267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8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My%20document\Nhac%20Tuyen%20Chon\uoc%20mo%20xanh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slide" Target="slide6.xml"/><Relationship Id="rId4" Type="http://schemas.openxmlformats.org/officeDocument/2006/relationships/image" Target="../media/image5.png"/><Relationship Id="rId9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WordArt 7"/>
          <p:cNvSpPr>
            <a:spLocks noChangeArrowheads="1" noChangeShapeType="1" noTextEdit="1"/>
          </p:cNvSpPr>
          <p:nvPr/>
        </p:nvSpPr>
        <p:spPr bwMode="auto">
          <a:xfrm>
            <a:off x="685800" y="533400"/>
            <a:ext cx="7991475" cy="75882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.VnTime"/>
              </a:rPr>
              <a:t> Chµo mõng c¸c thÇy c« vÒ dù giê líp 1A1</a:t>
            </a:r>
          </a:p>
        </p:txBody>
      </p:sp>
      <p:sp>
        <p:nvSpPr>
          <p:cNvPr id="43012" name="WordArt 4"/>
          <p:cNvSpPr>
            <a:spLocks noChangeArrowheads="1" noChangeShapeType="1" noTextEdit="1"/>
          </p:cNvSpPr>
          <p:nvPr/>
        </p:nvSpPr>
        <p:spPr bwMode="auto">
          <a:xfrm>
            <a:off x="1600200" y="2438400"/>
            <a:ext cx="6248400" cy="206216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solidFill>
                  <a:srgbClr val="0033CC"/>
                </a:solidFill>
                <a:latin typeface="Times New Roman"/>
                <a:cs typeface="Times New Roman"/>
              </a:rPr>
              <a:t>Môn: Toán  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7696200" y="36576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381000" y="44196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1371600" y="11430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2667000" y="25146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5181600" y="18288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8610600" y="44958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5791200" y="13716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7620000" y="914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1447800" y="4800600"/>
            <a:ext cx="60960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.VnArabia" pitchFamily="34" charset="0"/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1800">
              <a:latin typeface=".VnArabia" pitchFamily="34" charset="0"/>
              <a:cs typeface="Arial" charset="0"/>
            </a:endParaRPr>
          </a:p>
        </p:txBody>
      </p:sp>
      <p:pic>
        <p:nvPicPr>
          <p:cNvPr id="4109" name="Picture 9" descr="star02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19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5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60178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6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50" y="5257800"/>
            <a:ext cx="15303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2" name="Text Box 17"/>
          <p:cNvSpPr txBox="1">
            <a:spLocks noChangeArrowheads="1"/>
          </p:cNvSpPr>
          <p:nvPr/>
        </p:nvSpPr>
        <p:spPr bwMode="auto">
          <a:xfrm>
            <a:off x="827088" y="4292600"/>
            <a:ext cx="7620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viên thực hiện</a:t>
            </a:r>
            <a:r>
              <a:rPr lang="en-US" sz="28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Vũ Thị Mỹ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Lê Quý Đôn</a:t>
            </a:r>
          </a:p>
        </p:txBody>
      </p:sp>
      <p:pic>
        <p:nvPicPr>
          <p:cNvPr id="43026" name="uoc mo xa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955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3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3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3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3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3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3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3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3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3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3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3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3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3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3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3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3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3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3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3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3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3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3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3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3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3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3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4" dur="3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7" dur="240071" fill="hold"/>
                                        <p:tgtEl>
                                          <p:spTgt spid="430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26"/>
                </p:tgtEl>
              </p:cMediaNode>
            </p:audio>
          </p:childTnLst>
        </p:cTn>
      </p:par>
    </p:tnLst>
    <p:bldLst>
      <p:bldP spid="43011" grpId="0" animBg="1"/>
      <p:bldP spid="43012" grpId="0" animBg="1"/>
      <p:bldP spid="43013" grpId="0" animBg="1"/>
      <p:bldP spid="43013" grpId="1" animBg="1"/>
      <p:bldP spid="43014" grpId="0" animBg="1"/>
      <p:bldP spid="43014" grpId="1" animBg="1"/>
      <p:bldP spid="43015" grpId="0" animBg="1"/>
      <p:bldP spid="43015" grpId="1" animBg="1"/>
      <p:bldP spid="43016" grpId="0" animBg="1"/>
      <p:bldP spid="43016" grpId="1" animBg="1"/>
      <p:bldP spid="43017" grpId="0" animBg="1"/>
      <p:bldP spid="43017" grpId="1" animBg="1"/>
      <p:bldP spid="43018" grpId="0" animBg="1"/>
      <p:bldP spid="43018" grpId="1" animBg="1"/>
      <p:bldP spid="43019" grpId="0" animBg="1"/>
      <p:bldP spid="43019" grpId="1" animBg="1"/>
      <p:bldP spid="43020" grpId="0" animBg="1"/>
      <p:bldP spid="4302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96EEB-B455-4F8E-8C0D-DF01A9A56F8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33400" y="762000"/>
            <a:ext cx="1979613" cy="646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 err="1">
                <a:latin typeface="+mn-lt"/>
              </a:rPr>
              <a:t>Trò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chơi</a:t>
            </a:r>
            <a:r>
              <a:rPr lang="en-US" sz="3600" dirty="0">
                <a:latin typeface="+mn-lt"/>
              </a:rPr>
              <a:t> :</a:t>
            </a:r>
          </a:p>
        </p:txBody>
      </p:sp>
      <p:sp>
        <p:nvSpPr>
          <p:cNvPr id="5" name="Rectangle 44"/>
          <p:cNvSpPr>
            <a:spLocks noChangeArrowheads="1"/>
          </p:cNvSpPr>
          <p:nvPr/>
        </p:nvSpPr>
        <p:spPr bwMode="auto">
          <a:xfrm>
            <a:off x="2743200" y="781050"/>
            <a:ext cx="6146800" cy="646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 err="1">
                <a:latin typeface="+mn-lt"/>
              </a:rPr>
              <a:t>Nối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phép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tính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với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kết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quả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đúng</a:t>
            </a:r>
            <a:endParaRPr lang="en-US" sz="3600" dirty="0">
              <a:latin typeface="+mn-lt"/>
            </a:endParaRPr>
          </a:p>
        </p:txBody>
      </p:sp>
      <p:graphicFrame>
        <p:nvGraphicFramePr>
          <p:cNvPr id="6" name="Group 27"/>
          <p:cNvGraphicFramePr>
            <a:graphicFrameLocks/>
          </p:cNvGraphicFramePr>
          <p:nvPr/>
        </p:nvGraphicFramePr>
        <p:xfrm>
          <a:off x="3657600" y="2362200"/>
          <a:ext cx="914400" cy="35814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2" name="Oval 30"/>
          <p:cNvSpPr>
            <a:spLocks noChangeArrowheads="1"/>
          </p:cNvSpPr>
          <p:nvPr/>
        </p:nvSpPr>
        <p:spPr bwMode="auto">
          <a:xfrm>
            <a:off x="1219200" y="2286000"/>
            <a:ext cx="1371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/>
              <a:t>17 - 3</a:t>
            </a:r>
          </a:p>
        </p:txBody>
      </p:sp>
      <p:sp>
        <p:nvSpPr>
          <p:cNvPr id="13333" name="Oval 31"/>
          <p:cNvSpPr>
            <a:spLocks noChangeArrowheads="1"/>
          </p:cNvSpPr>
          <p:nvPr/>
        </p:nvSpPr>
        <p:spPr bwMode="auto">
          <a:xfrm>
            <a:off x="1219200" y="3886200"/>
            <a:ext cx="1371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/>
              <a:t>19 - 2</a:t>
            </a:r>
          </a:p>
        </p:txBody>
      </p:sp>
      <p:sp>
        <p:nvSpPr>
          <p:cNvPr id="13334" name="Oval 32"/>
          <p:cNvSpPr>
            <a:spLocks noChangeArrowheads="1"/>
          </p:cNvSpPr>
          <p:nvPr/>
        </p:nvSpPr>
        <p:spPr bwMode="auto">
          <a:xfrm>
            <a:off x="1066800" y="5181600"/>
            <a:ext cx="1371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/>
              <a:t>15 - 3</a:t>
            </a:r>
          </a:p>
        </p:txBody>
      </p:sp>
      <p:sp>
        <p:nvSpPr>
          <p:cNvPr id="13335" name="Oval 33"/>
          <p:cNvSpPr>
            <a:spLocks noChangeArrowheads="1"/>
          </p:cNvSpPr>
          <p:nvPr/>
        </p:nvSpPr>
        <p:spPr bwMode="auto">
          <a:xfrm>
            <a:off x="5867400" y="2286000"/>
            <a:ext cx="1371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/>
              <a:t>18 - 1</a:t>
            </a:r>
          </a:p>
        </p:txBody>
      </p:sp>
      <p:sp>
        <p:nvSpPr>
          <p:cNvPr id="13336" name="Oval 34"/>
          <p:cNvSpPr>
            <a:spLocks noChangeArrowheads="1"/>
          </p:cNvSpPr>
          <p:nvPr/>
        </p:nvSpPr>
        <p:spPr bwMode="auto">
          <a:xfrm>
            <a:off x="6019800" y="3810000"/>
            <a:ext cx="1371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/>
              <a:t>17 - 3</a:t>
            </a:r>
          </a:p>
        </p:txBody>
      </p:sp>
      <p:sp>
        <p:nvSpPr>
          <p:cNvPr id="13337" name="Oval 35"/>
          <p:cNvSpPr>
            <a:spLocks noChangeArrowheads="1"/>
          </p:cNvSpPr>
          <p:nvPr/>
        </p:nvSpPr>
        <p:spPr bwMode="auto">
          <a:xfrm>
            <a:off x="6172200" y="5181600"/>
            <a:ext cx="13716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/>
              <a:t>19 - 3</a:t>
            </a:r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>
            <a:off x="2209800" y="28194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>
            <a:off x="2438400" y="44196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 flipH="1">
            <a:off x="2209800" y="3352800"/>
            <a:ext cx="1447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 flipH="1">
            <a:off x="4572000" y="2743200"/>
            <a:ext cx="1371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41"/>
          <p:cNvSpPr>
            <a:spLocks noChangeShapeType="1"/>
          </p:cNvSpPr>
          <p:nvPr/>
        </p:nvSpPr>
        <p:spPr bwMode="auto">
          <a:xfrm flipH="1" flipV="1">
            <a:off x="45720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>
            <a:off x="4572000" y="2590800"/>
            <a:ext cx="16764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1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0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Bauernbar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572000"/>
            <a:ext cx="635476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WordArt 4" descr="50%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391400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TIẾT HỌC ĐẾN ĐÂY KẾT THÚC</a:t>
            </a:r>
          </a:p>
        </p:txBody>
      </p:sp>
      <p:sp>
        <p:nvSpPr>
          <p:cNvPr id="66565" name="WordArt 5"/>
          <p:cNvSpPr>
            <a:spLocks noChangeArrowheads="1" noChangeShapeType="1" noTextEdit="1"/>
          </p:cNvSpPr>
          <p:nvPr/>
        </p:nvSpPr>
        <p:spPr bwMode="auto">
          <a:xfrm>
            <a:off x="914400" y="2743200"/>
            <a:ext cx="73914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mạnh khỏe - thành đạt và hạnh phúc  !</a:t>
            </a:r>
          </a:p>
          <a:p>
            <a:pPr algn="ctr"/>
            <a:r>
              <a:rPr lang="vi-VN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Chúc các con chăm ngoan, học giỏi  !</a:t>
            </a:r>
            <a:endParaRPr lang="en-US" sz="36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3175" y="-38100"/>
            <a:ext cx="9174163" cy="6951663"/>
            <a:chOff x="0" y="0"/>
            <a:chExt cx="5760" cy="4320"/>
          </a:xfrm>
        </p:grpSpPr>
        <p:pic>
          <p:nvPicPr>
            <p:cNvPr id="14351" name="Picture 7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37" y="2137"/>
              <a:ext cx="4320" cy="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2" name="Picture 8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7" y="2137"/>
              <a:ext cx="4320" cy="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3" name="Picture 9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59"/>
              <a:ext cx="576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4" name="Picture 10" descr="n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343" name="Picture 11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97762" y="-144462"/>
            <a:ext cx="1539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2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1752600" cy="169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13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50125" y="4956175"/>
            <a:ext cx="1698625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4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3506" y="4982369"/>
            <a:ext cx="1698625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5" name="Picture 15" descr="1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0"/>
            <a:ext cx="99060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6" name="Picture 16" descr="1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9000" y="411163"/>
            <a:ext cx="990600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7" name="Picture 17" descr="1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163"/>
            <a:ext cx="990600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8" name="Picture 18" descr="19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53400" y="4114800"/>
            <a:ext cx="990600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73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  <p:bldP spid="665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51668" y="381000"/>
            <a:ext cx="7993063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ngày</a:t>
            </a:r>
            <a:r>
              <a:rPr lang="en-US" sz="2800" dirty="0">
                <a:latin typeface="Times New Roman" pitchFamily="18" charset="0"/>
              </a:rPr>
              <a:t> 4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5 </a:t>
            </a:r>
            <a:r>
              <a:rPr lang="en-US" sz="2800" dirty="0" err="1">
                <a:latin typeface="Times New Roman" pitchFamily="18" charset="0"/>
              </a:rPr>
              <a:t>năm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2020</a:t>
            </a:r>
            <a:endParaRPr lang="en-US" sz="2800" dirty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800" u="sng" dirty="0" err="1">
                <a:latin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9600" y="2470150"/>
            <a:ext cx="82994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*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Đặt tính rồi tính: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     17 -  5                  19 - 2 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3400425" y="5318125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752600" y="3841750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  <a:latin typeface="Times New Roman" pitchFamily="18" charset="0"/>
              </a:rPr>
              <a:t>17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  <a:latin typeface="Times New Roman" pitchFamily="18" charset="0"/>
              </a:rPr>
              <a:t>  5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524000" y="429895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1828800" y="5137150"/>
            <a:ext cx="5334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752600" y="513715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4648200" y="3765550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  <a:latin typeface="Times New Roman" pitchFamily="18" charset="0"/>
              </a:rPr>
              <a:t>19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  <a:latin typeface="Times New Roman" pitchFamily="18" charset="0"/>
              </a:rPr>
              <a:t>  2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419600" y="414655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4724400" y="5137150"/>
            <a:ext cx="6096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4648200" y="513715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  <a:latin typeface="Times New Roman" pitchFamily="18" charset="0"/>
              </a:rPr>
              <a:t>17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1752600"/>
            <a:ext cx="8664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  <a:cs typeface="Times New Roman" pitchFamily="18" charset="0"/>
              </a:rPr>
              <a:t>Kiểm tra bài cũ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3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16" grpId="0"/>
      <p:bldP spid="4117" grpId="0"/>
      <p:bldP spid="4118" grpId="0" animBg="1"/>
      <p:bldP spid="4119" grpId="0"/>
      <p:bldP spid="4120" grpId="0"/>
      <p:bldP spid="4121" grpId="0"/>
      <p:bldP spid="4122" grpId="0" animBg="1"/>
      <p:bldP spid="412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52400" y="2082800"/>
            <a:ext cx="3429000" cy="2590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143000" y="2298700"/>
            <a:ext cx="2362200" cy="21336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209" name="Group 65"/>
          <p:cNvGraphicFramePr>
            <a:graphicFrameLocks noGrp="1"/>
          </p:cNvGraphicFramePr>
          <p:nvPr/>
        </p:nvGraphicFramePr>
        <p:xfrm>
          <a:off x="3657600" y="2286000"/>
          <a:ext cx="1905000" cy="2952750"/>
        </p:xfrm>
        <a:graphic>
          <a:graphicData uri="http://schemas.openxmlformats.org/drawingml/2006/table">
            <a:tbl>
              <a:tblPr/>
              <a:tblGrid>
                <a:gridCol w="906463"/>
                <a:gridCol w="99853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chôc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®¬n vÞ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886200" y="32004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800600" y="32004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7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800600" y="3886200"/>
            <a:ext cx="649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7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657600" y="3581400"/>
            <a:ext cx="8778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-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4648200" y="449580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 </a:t>
            </a:r>
            <a:r>
              <a:rPr lang="en-US" sz="2800"/>
              <a:t>0 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543300" y="5715000"/>
            <a:ext cx="2133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17 - 7 =</a:t>
            </a:r>
            <a:r>
              <a:rPr lang="en-US">
                <a:solidFill>
                  <a:srgbClr val="800000"/>
                </a:solidFill>
              </a:rPr>
              <a:t>  </a:t>
            </a:r>
          </a:p>
        </p:txBody>
      </p:sp>
      <p:sp>
        <p:nvSpPr>
          <p:cNvPr id="6178" name="AutoShape 34"/>
          <p:cNvSpPr>
            <a:spLocks noChangeArrowheads="1"/>
          </p:cNvSpPr>
          <p:nvPr/>
        </p:nvSpPr>
        <p:spPr bwMode="auto">
          <a:xfrm rot="833667" flipH="1">
            <a:off x="1755775" y="2320925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179" name="Picture 35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085">
            <a:off x="228600" y="2095500"/>
            <a:ext cx="914400" cy="243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912938" y="674688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 TRỪ DẠNG 17 - 7</a:t>
            </a:r>
          </a:p>
        </p:txBody>
      </p:sp>
      <p:sp>
        <p:nvSpPr>
          <p:cNvPr id="6210" name="AutoShape 66"/>
          <p:cNvSpPr>
            <a:spLocks noChangeArrowheads="1"/>
          </p:cNvSpPr>
          <p:nvPr/>
        </p:nvSpPr>
        <p:spPr bwMode="auto">
          <a:xfrm rot="833667" flipH="1">
            <a:off x="1951038" y="2338388"/>
            <a:ext cx="128587" cy="2052637"/>
          </a:xfrm>
          <a:prstGeom prst="can">
            <a:avLst>
              <a:gd name="adj" fmla="val 118614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1" name="AutoShape 67"/>
          <p:cNvSpPr>
            <a:spLocks noChangeArrowheads="1"/>
          </p:cNvSpPr>
          <p:nvPr/>
        </p:nvSpPr>
        <p:spPr bwMode="auto">
          <a:xfrm rot="833667" flipH="1">
            <a:off x="2154238" y="2324100"/>
            <a:ext cx="128587" cy="2052638"/>
          </a:xfrm>
          <a:prstGeom prst="can">
            <a:avLst>
              <a:gd name="adj" fmla="val 118614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2" name="AutoShape 68"/>
          <p:cNvSpPr>
            <a:spLocks noChangeArrowheads="1"/>
          </p:cNvSpPr>
          <p:nvPr/>
        </p:nvSpPr>
        <p:spPr bwMode="auto">
          <a:xfrm rot="833667" flipH="1">
            <a:off x="2338388" y="2346325"/>
            <a:ext cx="128587" cy="2052638"/>
          </a:xfrm>
          <a:prstGeom prst="can">
            <a:avLst>
              <a:gd name="adj" fmla="val 118614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3" name="AutoShape 69"/>
          <p:cNvSpPr>
            <a:spLocks noChangeArrowheads="1"/>
          </p:cNvSpPr>
          <p:nvPr/>
        </p:nvSpPr>
        <p:spPr bwMode="auto">
          <a:xfrm rot="833667" flipH="1">
            <a:off x="2552700" y="2341563"/>
            <a:ext cx="128588" cy="2052637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4" name="AutoShape 70"/>
          <p:cNvSpPr>
            <a:spLocks noChangeArrowheads="1"/>
          </p:cNvSpPr>
          <p:nvPr/>
        </p:nvSpPr>
        <p:spPr bwMode="auto">
          <a:xfrm rot="833667" flipH="1">
            <a:off x="2759075" y="2347913"/>
            <a:ext cx="128588" cy="2052637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5" name="AutoShape 71"/>
          <p:cNvSpPr>
            <a:spLocks noChangeArrowheads="1"/>
          </p:cNvSpPr>
          <p:nvPr/>
        </p:nvSpPr>
        <p:spPr bwMode="auto">
          <a:xfrm rot="833667" flipH="1">
            <a:off x="2959100" y="23495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5032375" y="5735638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……</a:t>
            </a:r>
          </a:p>
        </p:txBody>
      </p:sp>
      <p:sp>
        <p:nvSpPr>
          <p:cNvPr id="6218" name="Text Box 74"/>
          <p:cNvSpPr txBox="1">
            <a:spLocks noChangeArrowheads="1"/>
          </p:cNvSpPr>
          <p:nvPr/>
        </p:nvSpPr>
        <p:spPr bwMode="auto">
          <a:xfrm>
            <a:off x="5245100" y="56896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10 </a:t>
            </a:r>
          </a:p>
        </p:txBody>
      </p: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3894138" y="4484688"/>
            <a:ext cx="6492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107289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0.00787 L 0.00555 0.34907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706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0052 0.35255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761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0.00278 0.35347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766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0.004 0.35277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763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-0.00086 0.35601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780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-0.00364 0.35393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768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00729 0.35648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1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7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2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7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5" dur="500"/>
                                        <p:tgtEl>
                                          <p:spTgt spid="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62" grpId="0"/>
      <p:bldP spid="6163" grpId="0"/>
      <p:bldP spid="6164" grpId="0"/>
      <p:bldP spid="6165" grpId="0"/>
      <p:bldP spid="6166" grpId="0"/>
      <p:bldP spid="6176" grpId="0"/>
      <p:bldP spid="6178" grpId="0" animBg="1"/>
      <p:bldP spid="6178" grpId="1" animBg="1"/>
      <p:bldP spid="6186" grpId="0"/>
      <p:bldP spid="6210" grpId="0" animBg="1"/>
      <p:bldP spid="6210" grpId="1" animBg="1"/>
      <p:bldP spid="6211" grpId="0" animBg="1"/>
      <p:bldP spid="6211" grpId="1" animBg="1"/>
      <p:bldP spid="6212" grpId="0" animBg="1"/>
      <p:bldP spid="6212" grpId="1" animBg="1"/>
      <p:bldP spid="6213" grpId="0" animBg="1"/>
      <p:bldP spid="6213" grpId="1" animBg="1"/>
      <p:bldP spid="6214" grpId="0" animBg="1"/>
      <p:bldP spid="6214" grpId="1" animBg="1"/>
      <p:bldP spid="6215" grpId="0" animBg="1"/>
      <p:bldP spid="6215" grpId="1" animBg="1"/>
      <p:bldP spid="6217" grpId="0"/>
      <p:bldP spid="6218" grpId="0"/>
      <p:bldP spid="62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52400" y="2362200"/>
            <a:ext cx="3429000" cy="2590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143000" y="2590800"/>
            <a:ext cx="2362200" cy="21336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209" name="Group 65"/>
          <p:cNvGraphicFramePr>
            <a:graphicFrameLocks noGrp="1"/>
          </p:cNvGraphicFramePr>
          <p:nvPr/>
        </p:nvGraphicFramePr>
        <p:xfrm>
          <a:off x="3657600" y="2286000"/>
          <a:ext cx="1905000" cy="2952750"/>
        </p:xfrm>
        <a:graphic>
          <a:graphicData uri="http://schemas.openxmlformats.org/drawingml/2006/table">
            <a:tbl>
              <a:tblPr/>
              <a:tblGrid>
                <a:gridCol w="906463"/>
                <a:gridCol w="99853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chôc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H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®¬n vÞ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886200" y="3200400"/>
            <a:ext cx="647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800600" y="32004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7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800600" y="3886200"/>
            <a:ext cx="649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7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657600" y="3581400"/>
            <a:ext cx="8778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-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4648200" y="449580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 </a:t>
            </a:r>
            <a:r>
              <a:rPr lang="en-US" sz="2800"/>
              <a:t>0 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5791200" y="32004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</a:rPr>
              <a:t>17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5943600" y="3886200"/>
            <a:ext cx="649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</a:rPr>
              <a:t>7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5638800" y="35052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-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>
            <a:off x="5791200" y="4495800"/>
            <a:ext cx="5334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5943600" y="44338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</a:rPr>
              <a:t>0 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778500" y="44196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6324600" y="3276600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>
                <a:latin typeface=".VnAvant" pitchFamily="34" charset="0"/>
              </a:rPr>
              <a:t> 1</a:t>
            </a:r>
            <a:r>
              <a:rPr lang="en-US" sz="2000">
                <a:latin typeface=".VnAvant" pitchFamily="34" charset="0"/>
              </a:rPr>
              <a:t>7 trõ 7 b»ng 0,viÕt 0</a:t>
            </a:r>
            <a:r>
              <a:rPr lang="en-US" sz="2800">
                <a:latin typeface=".VnAvant" pitchFamily="34" charset="0"/>
              </a:rPr>
              <a:t> 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553200" y="41148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>
                <a:latin typeface=".VnAvant" pitchFamily="34" charset="0"/>
              </a:rPr>
              <a:t>  H¹ 1, viÕt 1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495800" y="5668963"/>
            <a:ext cx="152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17 - 7</a:t>
            </a:r>
            <a:r>
              <a:rPr lang="en-US">
                <a:solidFill>
                  <a:srgbClr val="800000"/>
                </a:solidFill>
              </a:rPr>
              <a:t>  </a:t>
            </a:r>
          </a:p>
        </p:txBody>
      </p:sp>
      <p:sp>
        <p:nvSpPr>
          <p:cNvPr id="6178" name="AutoShape 34"/>
          <p:cNvSpPr>
            <a:spLocks noChangeArrowheads="1"/>
          </p:cNvSpPr>
          <p:nvPr/>
        </p:nvSpPr>
        <p:spPr bwMode="auto">
          <a:xfrm rot="833667" flipH="1">
            <a:off x="15240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6179" name="Picture 35" descr="1chu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085">
            <a:off x="228600" y="2438400"/>
            <a:ext cx="914400" cy="243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990600" y="5334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2B0BE9"/>
                </a:solidFill>
                <a:latin typeface="Times New Roman" pitchFamily="18" charset="0"/>
                <a:cs typeface="Times New Roman" pitchFamily="18" charset="0"/>
              </a:rPr>
              <a:t>PHÉP TRỪ DẠNG 17 - 7</a:t>
            </a:r>
          </a:p>
        </p:txBody>
      </p:sp>
      <p:sp>
        <p:nvSpPr>
          <p:cNvPr id="6210" name="AutoShape 66"/>
          <p:cNvSpPr>
            <a:spLocks noChangeArrowheads="1"/>
          </p:cNvSpPr>
          <p:nvPr/>
        </p:nvSpPr>
        <p:spPr bwMode="auto">
          <a:xfrm rot="833667" flipH="1">
            <a:off x="17526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1" name="AutoShape 67"/>
          <p:cNvSpPr>
            <a:spLocks noChangeArrowheads="1"/>
          </p:cNvSpPr>
          <p:nvPr/>
        </p:nvSpPr>
        <p:spPr bwMode="auto">
          <a:xfrm rot="833667" flipH="1">
            <a:off x="19812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2" name="AutoShape 68"/>
          <p:cNvSpPr>
            <a:spLocks noChangeArrowheads="1"/>
          </p:cNvSpPr>
          <p:nvPr/>
        </p:nvSpPr>
        <p:spPr bwMode="auto">
          <a:xfrm rot="833667" flipH="1">
            <a:off x="22860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3" name="AutoShape 69"/>
          <p:cNvSpPr>
            <a:spLocks noChangeArrowheads="1"/>
          </p:cNvSpPr>
          <p:nvPr/>
        </p:nvSpPr>
        <p:spPr bwMode="auto">
          <a:xfrm rot="833667" flipH="1">
            <a:off x="25146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4" name="AutoShape 70"/>
          <p:cNvSpPr>
            <a:spLocks noChangeArrowheads="1"/>
          </p:cNvSpPr>
          <p:nvPr/>
        </p:nvSpPr>
        <p:spPr bwMode="auto">
          <a:xfrm rot="833667" flipH="1">
            <a:off x="28194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5" name="AutoShape 71"/>
          <p:cNvSpPr>
            <a:spLocks noChangeArrowheads="1"/>
          </p:cNvSpPr>
          <p:nvPr/>
        </p:nvSpPr>
        <p:spPr bwMode="auto">
          <a:xfrm rot="833667" flipH="1">
            <a:off x="3048000" y="2667000"/>
            <a:ext cx="128588" cy="2052638"/>
          </a:xfrm>
          <a:prstGeom prst="can">
            <a:avLst>
              <a:gd name="adj" fmla="val 118613"/>
            </a:avLst>
          </a:prstGeom>
          <a:solidFill>
            <a:srgbClr val="FF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5791200" y="57150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=……</a:t>
            </a:r>
          </a:p>
        </p:txBody>
      </p:sp>
      <p:sp>
        <p:nvSpPr>
          <p:cNvPr id="6218" name="Text Box 74"/>
          <p:cNvSpPr txBox="1">
            <a:spLocks noChangeArrowheads="1"/>
          </p:cNvSpPr>
          <p:nvPr/>
        </p:nvSpPr>
        <p:spPr bwMode="auto">
          <a:xfrm>
            <a:off x="6248400" y="57150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800000"/>
                </a:solidFill>
              </a:rPr>
              <a:t>10 </a:t>
            </a:r>
          </a:p>
        </p:txBody>
      </p: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3810000" y="4572000"/>
            <a:ext cx="6492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20" name="Text Box 76"/>
          <p:cNvSpPr txBox="1">
            <a:spLocks noChangeArrowheads="1"/>
          </p:cNvSpPr>
          <p:nvPr/>
        </p:nvSpPr>
        <p:spPr bwMode="auto">
          <a:xfrm>
            <a:off x="5943600" y="2057400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  Bước 1: Đặt tính</a:t>
            </a:r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6019800" y="2514600"/>
            <a:ext cx="289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Bước 2: Tính   (Từ phải sang trái)</a:t>
            </a:r>
          </a:p>
        </p:txBody>
      </p:sp>
    </p:spTree>
    <p:extLst>
      <p:ext uri="{BB962C8B-B14F-4D97-AF65-F5344CB8AC3E}">
        <p14:creationId xmlns:p14="http://schemas.microsoft.com/office/powerpoint/2010/main" val="229640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68" dur="2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71" dur="2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74" dur="2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77" dur="2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80" dur="20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83" dur="20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86" dur="2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200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200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200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200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200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200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0" dur="1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108 -0.17526 L 0.52708 0.00902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9202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334 -0.00439 L -0.43334 0.17318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8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4" dur="20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7" grpId="1" animBg="1"/>
      <p:bldP spid="6162" grpId="0"/>
      <p:bldP spid="6163" grpId="0"/>
      <p:bldP spid="6164" grpId="0"/>
      <p:bldP spid="6165" grpId="0"/>
      <p:bldP spid="6166" grpId="0"/>
      <p:bldP spid="6168" grpId="0"/>
      <p:bldP spid="6169" grpId="0"/>
      <p:bldP spid="6170" grpId="0"/>
      <p:bldP spid="6171" grpId="0" animBg="1"/>
      <p:bldP spid="6173" grpId="0"/>
      <p:bldP spid="6174" grpId="0"/>
      <p:bldP spid="6175" grpId="0"/>
      <p:bldP spid="6176" grpId="0"/>
      <p:bldP spid="6178" grpId="0" animBg="1"/>
      <p:bldP spid="6178" grpId="1" animBg="1"/>
      <p:bldP spid="6186" grpId="0"/>
      <p:bldP spid="6210" grpId="0" animBg="1"/>
      <p:bldP spid="6210" grpId="1" animBg="1"/>
      <p:bldP spid="6211" grpId="0" animBg="1"/>
      <p:bldP spid="6211" grpId="1" animBg="1"/>
      <p:bldP spid="6212" grpId="0" animBg="1"/>
      <p:bldP spid="6212" grpId="1" animBg="1"/>
      <p:bldP spid="6213" grpId="0" animBg="1"/>
      <p:bldP spid="6213" grpId="1" animBg="1"/>
      <p:bldP spid="6214" grpId="0" animBg="1"/>
      <p:bldP spid="6214" grpId="1" animBg="1"/>
      <p:bldP spid="6215" grpId="0" animBg="1"/>
      <p:bldP spid="6215" grpId="1" animBg="1"/>
      <p:bldP spid="6217" grpId="0"/>
      <p:bldP spid="6218" grpId="0"/>
      <p:bldP spid="6219" grpId="0"/>
      <p:bldP spid="6220" grpId="0"/>
      <p:bldP spid="62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36576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685800" y="1066800"/>
            <a:ext cx="7924800" cy="5562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 IẢI LAO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1752600" y="3124200"/>
            <a:ext cx="5962650" cy="881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/>
              <a:ea typeface="Tahoma"/>
              <a:cs typeface="Tahoma"/>
            </a:endParaRP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609600" y="5181600"/>
            <a:ext cx="8001000" cy="609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917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3A06F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2362200" y="4419600"/>
            <a:ext cx="4524375" cy="4127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917"/>
              </a:avLst>
            </a:prstTxWarp>
          </a:bodyPr>
          <a:lstStyle/>
          <a:p>
            <a:pPr algn="ctr"/>
            <a:endParaRPr lang="en-US" sz="2800" kern="10">
              <a:ln w="9525">
                <a:solidFill>
                  <a:srgbClr val="3A06FA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203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mph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mph" presetSubtype="0" repeatCount="indefinite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2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1" presetClass="emph" presetSubtype="0" repeatCount="indefinite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2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1" grpId="1" animBg="1"/>
      <p:bldP spid="4102" grpId="0" animBg="1"/>
      <p:bldP spid="410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2"/>
          <p:cNvSpPr txBox="1">
            <a:spLocks noChangeArrowheads="1"/>
          </p:cNvSpPr>
          <p:nvPr/>
        </p:nvSpPr>
        <p:spPr bwMode="auto">
          <a:xfrm>
            <a:off x="1630363" y="609600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 TRỪ DẠNG 17 - 7</a:t>
            </a:r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358775" y="1752600"/>
            <a:ext cx="2960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Bài 1:Tính: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890588" y="2374900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2B0BE9"/>
                </a:solidFill>
                <a:latin typeface="Times New Roman" pitchFamily="18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2B0BE9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9221" name="Text Box 22"/>
          <p:cNvSpPr txBox="1">
            <a:spLocks noChangeArrowheads="1"/>
          </p:cNvSpPr>
          <p:nvPr/>
        </p:nvSpPr>
        <p:spPr bwMode="auto">
          <a:xfrm>
            <a:off x="676275" y="2697163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9222" name="Line 2"/>
          <p:cNvSpPr>
            <a:spLocks noChangeShapeType="1"/>
          </p:cNvSpPr>
          <p:nvPr/>
        </p:nvSpPr>
        <p:spPr bwMode="auto">
          <a:xfrm>
            <a:off x="788988" y="3716338"/>
            <a:ext cx="7620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912813" y="2382838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olidFill>
                <a:srgbClr val="A50021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2B0BE9"/>
                </a:solidFill>
                <a:latin typeface="Times New Roman" pitchFamily="18" charset="0"/>
              </a:rPr>
              <a:t>  1</a:t>
            </a:r>
          </a:p>
        </p:txBody>
      </p:sp>
      <p:sp>
        <p:nvSpPr>
          <p:cNvPr id="18441" name="Text Box 41"/>
          <p:cNvSpPr txBox="1">
            <a:spLocks noChangeArrowheads="1"/>
          </p:cNvSpPr>
          <p:nvPr/>
        </p:nvSpPr>
        <p:spPr bwMode="auto">
          <a:xfrm>
            <a:off x="871538" y="3795713"/>
            <a:ext cx="720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grpSp>
        <p:nvGrpSpPr>
          <p:cNvPr id="9225" name="Group 33"/>
          <p:cNvGrpSpPr>
            <a:grpSpLocks/>
          </p:cNvGrpSpPr>
          <p:nvPr/>
        </p:nvGrpSpPr>
        <p:grpSpPr bwMode="auto">
          <a:xfrm>
            <a:off x="3403600" y="2376488"/>
            <a:ext cx="769938" cy="1319212"/>
            <a:chOff x="3403644" y="2376714"/>
            <a:chExt cx="770619" cy="1318990"/>
          </a:xfrm>
        </p:grpSpPr>
        <p:sp>
          <p:nvSpPr>
            <p:cNvPr id="9233" name="Text Box 4"/>
            <p:cNvSpPr txBox="1">
              <a:spLocks noChangeArrowheads="1"/>
            </p:cNvSpPr>
            <p:nvPr/>
          </p:nvSpPr>
          <p:spPr bwMode="auto">
            <a:xfrm>
              <a:off x="3403644" y="2376714"/>
              <a:ext cx="762000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13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3</a:t>
              </a:r>
            </a:p>
          </p:txBody>
        </p:sp>
        <p:sp>
          <p:nvSpPr>
            <p:cNvPr id="9234" name="Line 7"/>
            <p:cNvSpPr>
              <a:spLocks noChangeShapeType="1"/>
            </p:cNvSpPr>
            <p:nvPr/>
          </p:nvSpPr>
          <p:spPr bwMode="auto">
            <a:xfrm>
              <a:off x="3412263" y="3695704"/>
              <a:ext cx="7620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6" name="Text Box 15"/>
          <p:cNvSpPr txBox="1">
            <a:spLocks noChangeArrowheads="1"/>
          </p:cNvSpPr>
          <p:nvPr/>
        </p:nvSpPr>
        <p:spPr bwMode="auto">
          <a:xfrm>
            <a:off x="3303588" y="27559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grpSp>
        <p:nvGrpSpPr>
          <p:cNvPr id="9227" name="Group 34"/>
          <p:cNvGrpSpPr>
            <a:grpSpLocks/>
          </p:cNvGrpSpPr>
          <p:nvPr/>
        </p:nvGrpSpPr>
        <p:grpSpPr bwMode="auto">
          <a:xfrm>
            <a:off x="5713413" y="2362200"/>
            <a:ext cx="1090612" cy="1311275"/>
            <a:chOff x="5712765" y="2362200"/>
            <a:chExt cx="1090839" cy="1311275"/>
          </a:xfrm>
        </p:grpSpPr>
        <p:sp>
          <p:nvSpPr>
            <p:cNvPr id="9231" name="Text Box 25"/>
            <p:cNvSpPr txBox="1">
              <a:spLocks noChangeArrowheads="1"/>
            </p:cNvSpPr>
            <p:nvPr/>
          </p:nvSpPr>
          <p:spPr bwMode="auto">
            <a:xfrm>
              <a:off x="5736804" y="2362200"/>
              <a:ext cx="1066800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14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4</a:t>
              </a:r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5712765" y="3666676"/>
              <a:ext cx="7620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8" name="Text Box 27"/>
          <p:cNvSpPr txBox="1">
            <a:spLocks noChangeArrowheads="1"/>
          </p:cNvSpPr>
          <p:nvPr/>
        </p:nvSpPr>
        <p:spPr bwMode="auto">
          <a:xfrm>
            <a:off x="5627688" y="27432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20" name="Text Box 41"/>
          <p:cNvSpPr txBox="1">
            <a:spLocks noChangeArrowheads="1"/>
          </p:cNvSpPr>
          <p:nvPr/>
        </p:nvSpPr>
        <p:spPr bwMode="auto">
          <a:xfrm>
            <a:off x="5715000" y="377190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21" name="Text Box 41"/>
          <p:cNvSpPr txBox="1">
            <a:spLocks noChangeArrowheads="1"/>
          </p:cNvSpPr>
          <p:nvPr/>
        </p:nvSpPr>
        <p:spPr bwMode="auto">
          <a:xfrm>
            <a:off x="3378200" y="382270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4578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2"/>
          <p:cNvSpPr txBox="1">
            <a:spLocks noChangeArrowheads="1"/>
          </p:cNvSpPr>
          <p:nvPr/>
        </p:nvSpPr>
        <p:spPr bwMode="auto">
          <a:xfrm>
            <a:off x="1169988" y="533400"/>
            <a:ext cx="624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 TRỪ DẠNG 17 - 7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358775" y="1752600"/>
            <a:ext cx="2960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Times New Roman" pitchFamily="18" charset="0"/>
              </a:rPr>
              <a:t>Bài 1:Tính: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890588" y="2374900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2B0BE9"/>
                </a:solidFill>
                <a:latin typeface="Times New Roman" pitchFamily="18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2B0BE9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0245" name="Text Box 22"/>
          <p:cNvSpPr txBox="1">
            <a:spLocks noChangeArrowheads="1"/>
          </p:cNvSpPr>
          <p:nvPr/>
        </p:nvSpPr>
        <p:spPr bwMode="auto">
          <a:xfrm>
            <a:off x="676275" y="2697163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10246" name="Line 2"/>
          <p:cNvSpPr>
            <a:spLocks noChangeShapeType="1"/>
          </p:cNvSpPr>
          <p:nvPr/>
        </p:nvSpPr>
        <p:spPr bwMode="auto">
          <a:xfrm>
            <a:off x="788988" y="3716338"/>
            <a:ext cx="7620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912813" y="2382838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olidFill>
                <a:srgbClr val="A50021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2B0BE9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10248" name="Text Box 41"/>
          <p:cNvSpPr txBox="1">
            <a:spLocks noChangeArrowheads="1"/>
          </p:cNvSpPr>
          <p:nvPr/>
        </p:nvSpPr>
        <p:spPr bwMode="auto">
          <a:xfrm>
            <a:off x="871538" y="3795713"/>
            <a:ext cx="720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0249" name="Text Box 43"/>
          <p:cNvSpPr txBox="1">
            <a:spLocks noChangeArrowheads="1"/>
          </p:cNvSpPr>
          <p:nvPr/>
        </p:nvSpPr>
        <p:spPr bwMode="auto">
          <a:xfrm>
            <a:off x="3454400" y="373380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grpSp>
        <p:nvGrpSpPr>
          <p:cNvPr id="10250" name="Group 33"/>
          <p:cNvGrpSpPr>
            <a:grpSpLocks/>
          </p:cNvGrpSpPr>
          <p:nvPr/>
        </p:nvGrpSpPr>
        <p:grpSpPr bwMode="auto">
          <a:xfrm>
            <a:off x="3403600" y="2376488"/>
            <a:ext cx="769938" cy="1319212"/>
            <a:chOff x="3403644" y="2376714"/>
            <a:chExt cx="770619" cy="1318990"/>
          </a:xfrm>
        </p:grpSpPr>
        <p:sp>
          <p:nvSpPr>
            <p:cNvPr id="10272" name="Text Box 4"/>
            <p:cNvSpPr txBox="1">
              <a:spLocks noChangeArrowheads="1"/>
            </p:cNvSpPr>
            <p:nvPr/>
          </p:nvSpPr>
          <p:spPr bwMode="auto">
            <a:xfrm>
              <a:off x="3403644" y="2376714"/>
              <a:ext cx="762000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13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3</a:t>
              </a:r>
            </a:p>
          </p:txBody>
        </p:sp>
        <p:sp>
          <p:nvSpPr>
            <p:cNvPr id="10273" name="Line 7"/>
            <p:cNvSpPr>
              <a:spLocks noChangeShapeType="1"/>
            </p:cNvSpPr>
            <p:nvPr/>
          </p:nvSpPr>
          <p:spPr bwMode="auto">
            <a:xfrm>
              <a:off x="3412263" y="3695704"/>
              <a:ext cx="7620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3303588" y="27559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10252" name="Text Box 44"/>
          <p:cNvSpPr txBox="1">
            <a:spLocks noChangeArrowheads="1"/>
          </p:cNvSpPr>
          <p:nvPr/>
        </p:nvSpPr>
        <p:spPr bwMode="auto">
          <a:xfrm>
            <a:off x="5799138" y="3711575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grpSp>
        <p:nvGrpSpPr>
          <p:cNvPr id="10253" name="Group 34"/>
          <p:cNvGrpSpPr>
            <a:grpSpLocks/>
          </p:cNvGrpSpPr>
          <p:nvPr/>
        </p:nvGrpSpPr>
        <p:grpSpPr bwMode="auto">
          <a:xfrm>
            <a:off x="5713413" y="2362200"/>
            <a:ext cx="1090612" cy="1311275"/>
            <a:chOff x="5712765" y="2362200"/>
            <a:chExt cx="1090839" cy="1311275"/>
          </a:xfrm>
        </p:grpSpPr>
        <p:sp>
          <p:nvSpPr>
            <p:cNvPr id="10270" name="Text Box 25"/>
            <p:cNvSpPr txBox="1">
              <a:spLocks noChangeArrowheads="1"/>
            </p:cNvSpPr>
            <p:nvPr/>
          </p:nvSpPr>
          <p:spPr bwMode="auto">
            <a:xfrm>
              <a:off x="5736804" y="2362200"/>
              <a:ext cx="1066800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14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4</a:t>
              </a:r>
            </a:p>
          </p:txBody>
        </p:sp>
        <p:sp>
          <p:nvSpPr>
            <p:cNvPr id="10271" name="Line 26"/>
            <p:cNvSpPr>
              <a:spLocks noChangeShapeType="1"/>
            </p:cNvSpPr>
            <p:nvPr/>
          </p:nvSpPr>
          <p:spPr bwMode="auto">
            <a:xfrm>
              <a:off x="5712765" y="3666676"/>
              <a:ext cx="7620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4" name="Text Box 27"/>
          <p:cNvSpPr txBox="1">
            <a:spLocks noChangeArrowheads="1"/>
          </p:cNvSpPr>
          <p:nvPr/>
        </p:nvSpPr>
        <p:spPr bwMode="auto">
          <a:xfrm>
            <a:off x="5627688" y="27432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10255" name="Text Box 23"/>
          <p:cNvSpPr txBox="1">
            <a:spLocks noChangeArrowheads="1"/>
          </p:cNvSpPr>
          <p:nvPr/>
        </p:nvSpPr>
        <p:spPr bwMode="auto">
          <a:xfrm>
            <a:off x="817563" y="4824413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1017588" y="5868988"/>
            <a:ext cx="76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grpSp>
        <p:nvGrpSpPr>
          <p:cNvPr id="10257" name="Group 35"/>
          <p:cNvGrpSpPr>
            <a:grpSpLocks/>
          </p:cNvGrpSpPr>
          <p:nvPr/>
        </p:nvGrpSpPr>
        <p:grpSpPr bwMode="auto">
          <a:xfrm>
            <a:off x="990600" y="4495800"/>
            <a:ext cx="855663" cy="1354138"/>
            <a:chOff x="926709" y="4472218"/>
            <a:chExt cx="856344" cy="1353456"/>
          </a:xfrm>
        </p:grpSpPr>
        <p:sp>
          <p:nvSpPr>
            <p:cNvPr id="10268" name="Text Box 40"/>
            <p:cNvSpPr txBox="1">
              <a:spLocks noChangeArrowheads="1"/>
            </p:cNvSpPr>
            <p:nvPr/>
          </p:nvSpPr>
          <p:spPr bwMode="auto">
            <a:xfrm>
              <a:off x="944853" y="4472218"/>
              <a:ext cx="838200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16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6</a:t>
              </a:r>
            </a:p>
          </p:txBody>
        </p:sp>
        <p:sp>
          <p:nvSpPr>
            <p:cNvPr id="10269" name="Line 18"/>
            <p:cNvSpPr>
              <a:spLocks noChangeShapeType="1"/>
            </p:cNvSpPr>
            <p:nvPr/>
          </p:nvSpPr>
          <p:spPr bwMode="auto">
            <a:xfrm>
              <a:off x="926709" y="5825674"/>
              <a:ext cx="7620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3546475" y="5840413"/>
            <a:ext cx="91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grpSp>
        <p:nvGrpSpPr>
          <p:cNvPr id="10259" name="Group 36"/>
          <p:cNvGrpSpPr>
            <a:grpSpLocks/>
          </p:cNvGrpSpPr>
          <p:nvPr/>
        </p:nvGrpSpPr>
        <p:grpSpPr bwMode="auto">
          <a:xfrm>
            <a:off x="3529013" y="4530725"/>
            <a:ext cx="895350" cy="1311275"/>
            <a:chOff x="3528375" y="4530274"/>
            <a:chExt cx="895350" cy="1311275"/>
          </a:xfrm>
        </p:grpSpPr>
        <p:sp>
          <p:nvSpPr>
            <p:cNvPr id="10266" name="Text Box 17"/>
            <p:cNvSpPr txBox="1">
              <a:spLocks noChangeArrowheads="1"/>
            </p:cNvSpPr>
            <p:nvPr/>
          </p:nvSpPr>
          <p:spPr bwMode="auto">
            <a:xfrm>
              <a:off x="3528375" y="4530274"/>
              <a:ext cx="895350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18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8</a:t>
              </a:r>
            </a:p>
          </p:txBody>
        </p:sp>
        <p:sp>
          <p:nvSpPr>
            <p:cNvPr id="10267" name="Line 19"/>
            <p:cNvSpPr>
              <a:spLocks noChangeShapeType="1"/>
            </p:cNvSpPr>
            <p:nvPr/>
          </p:nvSpPr>
          <p:spPr bwMode="auto">
            <a:xfrm>
              <a:off x="3528375" y="5825674"/>
              <a:ext cx="6858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3452813" y="4911725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sp>
        <p:nvSpPr>
          <p:cNvPr id="31" name="Text Box 48"/>
          <p:cNvSpPr txBox="1">
            <a:spLocks noChangeArrowheads="1"/>
          </p:cNvSpPr>
          <p:nvPr/>
        </p:nvSpPr>
        <p:spPr bwMode="auto">
          <a:xfrm>
            <a:off x="5846763" y="585470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0262" name="Text Box 33"/>
          <p:cNvSpPr txBox="1">
            <a:spLocks noChangeArrowheads="1"/>
          </p:cNvSpPr>
          <p:nvPr/>
        </p:nvSpPr>
        <p:spPr bwMode="auto">
          <a:xfrm>
            <a:off x="5722938" y="4897438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A50021"/>
                </a:solidFill>
              </a:rPr>
              <a:t>-</a:t>
            </a:r>
          </a:p>
        </p:txBody>
      </p:sp>
      <p:grpSp>
        <p:nvGrpSpPr>
          <p:cNvPr id="10263" name="Group 37"/>
          <p:cNvGrpSpPr>
            <a:grpSpLocks/>
          </p:cNvGrpSpPr>
          <p:nvPr/>
        </p:nvGrpSpPr>
        <p:grpSpPr bwMode="auto">
          <a:xfrm>
            <a:off x="5818188" y="4537075"/>
            <a:ext cx="928687" cy="1311275"/>
            <a:chOff x="5817993" y="4536624"/>
            <a:chExt cx="928688" cy="1311275"/>
          </a:xfrm>
        </p:grpSpPr>
        <p:sp>
          <p:nvSpPr>
            <p:cNvPr id="10264" name="Text Box 31"/>
            <p:cNvSpPr txBox="1">
              <a:spLocks noChangeArrowheads="1"/>
            </p:cNvSpPr>
            <p:nvPr/>
          </p:nvSpPr>
          <p:spPr bwMode="auto">
            <a:xfrm>
              <a:off x="5817993" y="4536624"/>
              <a:ext cx="928688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19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Times New Roman" pitchFamily="18" charset="0"/>
                </a:rPr>
                <a:t>  9</a:t>
              </a:r>
            </a:p>
          </p:txBody>
        </p:sp>
        <p:sp>
          <p:nvSpPr>
            <p:cNvPr id="10265" name="Line 32"/>
            <p:cNvSpPr>
              <a:spLocks noChangeShapeType="1"/>
            </p:cNvSpPr>
            <p:nvPr/>
          </p:nvSpPr>
          <p:spPr bwMode="auto">
            <a:xfrm>
              <a:off x="5872419" y="5814790"/>
              <a:ext cx="685800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57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156075" y="16906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27209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2.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 nhẩm:</a:t>
            </a:r>
            <a:endParaRPr lang="en-US" sz="280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 Box 16"/>
          <p:cNvSpPr txBox="1">
            <a:spLocks noChangeArrowheads="1"/>
          </p:cNvSpPr>
          <p:nvPr/>
        </p:nvSpPr>
        <p:spPr bwMode="auto">
          <a:xfrm>
            <a:off x="3962400" y="2743200"/>
            <a:ext cx="1873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16 - 3  =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257800" y="2740025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1270" name="Text Box 20"/>
          <p:cNvSpPr txBox="1">
            <a:spLocks noChangeArrowheads="1"/>
          </p:cNvSpPr>
          <p:nvPr/>
        </p:nvSpPr>
        <p:spPr bwMode="auto">
          <a:xfrm>
            <a:off x="3929063" y="3516313"/>
            <a:ext cx="182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14 - 4  =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207000" y="4278313"/>
            <a:ext cx="1209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72" name="Text Box 24"/>
          <p:cNvSpPr txBox="1">
            <a:spLocks noChangeArrowheads="1"/>
          </p:cNvSpPr>
          <p:nvPr/>
        </p:nvSpPr>
        <p:spPr bwMode="auto">
          <a:xfrm>
            <a:off x="3922713" y="4264025"/>
            <a:ext cx="223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19 - 9  =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148263" y="3505200"/>
            <a:ext cx="10239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 10</a:t>
            </a:r>
          </a:p>
        </p:txBody>
      </p:sp>
      <p:sp>
        <p:nvSpPr>
          <p:cNvPr id="11274" name="Text Box 29"/>
          <p:cNvSpPr txBox="1">
            <a:spLocks noChangeArrowheads="1"/>
          </p:cNvSpPr>
          <p:nvPr/>
        </p:nvSpPr>
        <p:spPr bwMode="auto">
          <a:xfrm>
            <a:off x="2411413" y="1052513"/>
            <a:ext cx="6264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TRỪ DẠNG 17 - 7</a:t>
            </a:r>
          </a:p>
        </p:txBody>
      </p:sp>
      <p:sp>
        <p:nvSpPr>
          <p:cNvPr id="11275" name="Text Box 30"/>
          <p:cNvSpPr txBox="1">
            <a:spLocks noChangeArrowheads="1"/>
          </p:cNvSpPr>
          <p:nvPr/>
        </p:nvSpPr>
        <p:spPr bwMode="auto">
          <a:xfrm>
            <a:off x="3429000" y="457200"/>
            <a:ext cx="2016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  <a:latin typeface="Times New Roman" pitchFamily="18" charset="0"/>
              </a:rPr>
              <a:t>Toán</a:t>
            </a:r>
          </a:p>
        </p:txBody>
      </p:sp>
      <p:sp>
        <p:nvSpPr>
          <p:cNvPr id="11276" name="Text Box 37"/>
          <p:cNvSpPr txBox="1">
            <a:spLocks noChangeArrowheads="1"/>
          </p:cNvSpPr>
          <p:nvPr/>
        </p:nvSpPr>
        <p:spPr bwMode="auto">
          <a:xfrm>
            <a:off x="762000" y="2743200"/>
            <a:ext cx="1873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15 - 5  =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2068513" y="2743200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78" name="Text Box 39"/>
          <p:cNvSpPr txBox="1">
            <a:spLocks noChangeArrowheads="1"/>
          </p:cNvSpPr>
          <p:nvPr/>
        </p:nvSpPr>
        <p:spPr bwMode="auto">
          <a:xfrm>
            <a:off x="762000" y="35052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12 - 2  =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2054225" y="4267200"/>
            <a:ext cx="1209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11280" name="Text Box 41"/>
          <p:cNvSpPr txBox="1">
            <a:spLocks noChangeArrowheads="1"/>
          </p:cNvSpPr>
          <p:nvPr/>
        </p:nvSpPr>
        <p:spPr bwMode="auto">
          <a:xfrm>
            <a:off x="762000" y="4267200"/>
            <a:ext cx="223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13 - 2  =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992313" y="3505200"/>
            <a:ext cx="10239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136249281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/>
      <p:bldP spid="9239" grpId="0"/>
      <p:bldP spid="9242" grpId="0"/>
      <p:bldP spid="9254" grpId="0"/>
      <p:bldP spid="9256" grpId="0"/>
      <p:bldP spid="92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2133600"/>
            <a:ext cx="723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3.Viết phép tính thích hợp: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2819400"/>
            <a:ext cx="4968875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     : 15 cái kẹo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Đã ăn :   5 cái kẹo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Còn    : …  cái kẹo 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1200" y="4876800"/>
            <a:ext cx="3816350" cy="792163"/>
            <a:chOff x="703" y="2750"/>
            <a:chExt cx="1926" cy="336"/>
          </a:xfrm>
        </p:grpSpPr>
        <p:sp>
          <p:nvSpPr>
            <p:cNvPr id="12300" name="Rectangle 5" descr="Weave"/>
            <p:cNvSpPr>
              <a:spLocks noChangeArrowheads="1"/>
            </p:cNvSpPr>
            <p:nvPr/>
          </p:nvSpPr>
          <p:spPr bwMode="auto">
            <a:xfrm>
              <a:off x="703" y="2750"/>
              <a:ext cx="384" cy="336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  </a:t>
              </a:r>
              <a:endParaRPr lang="en-US" noProof="1">
                <a:solidFill>
                  <a:srgbClr val="0000FF"/>
                </a:solidFill>
              </a:endParaRPr>
            </a:p>
          </p:txBody>
        </p:sp>
        <p:sp>
          <p:nvSpPr>
            <p:cNvPr id="12301" name="Rectangle 6" descr="Weave"/>
            <p:cNvSpPr>
              <a:spLocks noChangeArrowheads="1"/>
            </p:cNvSpPr>
            <p:nvPr/>
          </p:nvSpPr>
          <p:spPr bwMode="auto">
            <a:xfrm>
              <a:off x="1093" y="2750"/>
              <a:ext cx="384" cy="336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  </a:t>
              </a:r>
              <a:endParaRPr lang="en-US" noProof="1">
                <a:solidFill>
                  <a:srgbClr val="0000FF"/>
                </a:solidFill>
              </a:endParaRPr>
            </a:p>
          </p:txBody>
        </p:sp>
        <p:sp>
          <p:nvSpPr>
            <p:cNvPr id="12302" name="Rectangle 7" descr="Weave"/>
            <p:cNvSpPr>
              <a:spLocks noChangeArrowheads="1"/>
            </p:cNvSpPr>
            <p:nvPr/>
          </p:nvSpPr>
          <p:spPr bwMode="auto">
            <a:xfrm>
              <a:off x="1474" y="2750"/>
              <a:ext cx="384" cy="336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  </a:t>
              </a:r>
              <a:endParaRPr lang="en-US" noProof="1">
                <a:solidFill>
                  <a:srgbClr val="0000FF"/>
                </a:solidFill>
              </a:endParaRPr>
            </a:p>
          </p:txBody>
        </p:sp>
        <p:sp>
          <p:nvSpPr>
            <p:cNvPr id="12303" name="Rectangle 8" descr="Weave"/>
            <p:cNvSpPr>
              <a:spLocks noChangeArrowheads="1"/>
            </p:cNvSpPr>
            <p:nvPr/>
          </p:nvSpPr>
          <p:spPr bwMode="auto">
            <a:xfrm>
              <a:off x="1855" y="2750"/>
              <a:ext cx="384" cy="336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  </a:t>
              </a:r>
              <a:endParaRPr lang="en-US" noProof="1">
                <a:solidFill>
                  <a:srgbClr val="0000FF"/>
                </a:solidFill>
              </a:endParaRPr>
            </a:p>
          </p:txBody>
        </p:sp>
        <p:sp>
          <p:nvSpPr>
            <p:cNvPr id="12304" name="Rectangle 9" descr="Weave"/>
            <p:cNvSpPr>
              <a:spLocks noChangeArrowheads="1"/>
            </p:cNvSpPr>
            <p:nvPr/>
          </p:nvSpPr>
          <p:spPr bwMode="auto">
            <a:xfrm>
              <a:off x="2245" y="2750"/>
              <a:ext cx="384" cy="336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  </a:t>
              </a:r>
              <a:endParaRPr lang="en-US" noProof="1">
                <a:solidFill>
                  <a:srgbClr val="0000FF"/>
                </a:solidFill>
              </a:endParaRPr>
            </a:p>
          </p:txBody>
        </p:sp>
      </p:grpSp>
      <p:sp>
        <p:nvSpPr>
          <p:cNvPr id="10250" name="Rectangle 10" descr="Weave"/>
          <p:cNvSpPr>
            <a:spLocks noChangeArrowheads="1"/>
          </p:cNvSpPr>
          <p:nvPr/>
        </p:nvSpPr>
        <p:spPr bwMode="auto">
          <a:xfrm>
            <a:off x="1905000" y="5105400"/>
            <a:ext cx="71438" cy="4619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rgbClr val="0000FF"/>
                </a:solidFill>
              </a:rPr>
              <a:t>  15</a:t>
            </a:r>
            <a:endParaRPr lang="en-US" noProof="1">
              <a:solidFill>
                <a:srgbClr val="0000FF"/>
              </a:solidFill>
            </a:endParaRPr>
          </a:p>
        </p:txBody>
      </p:sp>
      <p:sp>
        <p:nvSpPr>
          <p:cNvPr id="10251" name="Rectangle 11" descr="Weave"/>
          <p:cNvSpPr>
            <a:spLocks noChangeArrowheads="1"/>
          </p:cNvSpPr>
          <p:nvPr/>
        </p:nvSpPr>
        <p:spPr bwMode="auto">
          <a:xfrm>
            <a:off x="2819400" y="5181600"/>
            <a:ext cx="330200" cy="3508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rgbClr val="0000FF"/>
                </a:solidFill>
              </a:rPr>
              <a:t>  -</a:t>
            </a:r>
            <a:endParaRPr lang="en-US" noProof="1">
              <a:solidFill>
                <a:srgbClr val="0000FF"/>
              </a:solidFill>
            </a:endParaRPr>
          </a:p>
        </p:txBody>
      </p:sp>
      <p:sp>
        <p:nvSpPr>
          <p:cNvPr id="10252" name="Rectangle 12" descr="Weave"/>
          <p:cNvSpPr>
            <a:spLocks noChangeArrowheads="1"/>
          </p:cNvSpPr>
          <p:nvPr/>
        </p:nvSpPr>
        <p:spPr bwMode="auto">
          <a:xfrm>
            <a:off x="3505200" y="5105400"/>
            <a:ext cx="322263" cy="53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rgbClr val="0000FF"/>
                </a:solidFill>
              </a:rPr>
              <a:t>  5</a:t>
            </a:r>
            <a:endParaRPr lang="en-US" noProof="1">
              <a:solidFill>
                <a:srgbClr val="0000FF"/>
              </a:solidFill>
            </a:endParaRPr>
          </a:p>
        </p:txBody>
      </p:sp>
      <p:sp>
        <p:nvSpPr>
          <p:cNvPr id="10253" name="Rectangle 13" descr="Weave"/>
          <p:cNvSpPr>
            <a:spLocks noChangeArrowheads="1"/>
          </p:cNvSpPr>
          <p:nvPr/>
        </p:nvSpPr>
        <p:spPr bwMode="auto">
          <a:xfrm>
            <a:off x="4191000" y="5029200"/>
            <a:ext cx="365125" cy="749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rgbClr val="0000FF"/>
                </a:solidFill>
              </a:rPr>
              <a:t>  =</a:t>
            </a:r>
            <a:endParaRPr lang="en-US" noProof="1">
              <a:solidFill>
                <a:srgbClr val="0000FF"/>
              </a:solidFill>
            </a:endParaRPr>
          </a:p>
        </p:txBody>
      </p:sp>
      <p:sp>
        <p:nvSpPr>
          <p:cNvPr id="10254" name="Rectangle 14" descr="Weave"/>
          <p:cNvSpPr>
            <a:spLocks noChangeArrowheads="1"/>
          </p:cNvSpPr>
          <p:nvPr/>
        </p:nvSpPr>
        <p:spPr bwMode="auto">
          <a:xfrm flipH="1">
            <a:off x="4876800" y="5105400"/>
            <a:ext cx="152400" cy="5334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rgbClr val="0000FF"/>
                </a:solidFill>
              </a:rPr>
              <a:t>  10</a:t>
            </a:r>
            <a:endParaRPr lang="en-US" noProof="1">
              <a:solidFill>
                <a:srgbClr val="0000FF"/>
              </a:solidFill>
            </a:endParaRPr>
          </a:p>
        </p:txBody>
      </p:sp>
      <p:sp>
        <p:nvSpPr>
          <p:cNvPr id="12298" name="Text Box 16"/>
          <p:cNvSpPr txBox="1">
            <a:spLocks noChangeArrowheads="1"/>
          </p:cNvSpPr>
          <p:nvPr/>
        </p:nvSpPr>
        <p:spPr bwMode="auto">
          <a:xfrm>
            <a:off x="2209800" y="914400"/>
            <a:ext cx="6264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TRỪ DẠNG 17 - 7</a:t>
            </a:r>
          </a:p>
        </p:txBody>
      </p:sp>
      <p:sp>
        <p:nvSpPr>
          <p:cNvPr id="12299" name="Text Box 17"/>
          <p:cNvSpPr txBox="1">
            <a:spLocks noChangeArrowheads="1"/>
          </p:cNvSpPr>
          <p:nvPr/>
        </p:nvSpPr>
        <p:spPr bwMode="auto">
          <a:xfrm>
            <a:off x="3429000" y="304800"/>
            <a:ext cx="201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u="sng">
                <a:latin typeface="Times New Roman" pitchFamily="18" charset="0"/>
              </a:rPr>
              <a:t>Toán</a:t>
            </a:r>
            <a:endParaRPr lang="en-US" sz="36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25013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  <p:bldP spid="10251" grpId="0" animBg="1"/>
      <p:bldP spid="10252" grpId="0" animBg="1"/>
      <p:bldP spid="10253" grpId="0" animBg="1"/>
      <p:bldP spid="1025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370</Words>
  <Application>Microsoft Office PowerPoint</Application>
  <PresentationFormat>On-screen Show (4:3)</PresentationFormat>
  <Paragraphs>148</Paragraphs>
  <Slides>11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3</cp:revision>
  <dcterms:created xsi:type="dcterms:W3CDTF">2020-07-14T09:40:21Z</dcterms:created>
  <dcterms:modified xsi:type="dcterms:W3CDTF">2020-07-14T09:46:06Z</dcterms:modified>
</cp:coreProperties>
</file>