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4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1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4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1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8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8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0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9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3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5C08E-E04D-4C83-A584-99003903896A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14C53-6D1E-4B4B-85D6-1A116BCB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1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917" y="842022"/>
            <a:ext cx="114706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u="sng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u="sng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32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endParaRPr lang="en-US" sz="3200" dirty="0" smtClean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n-US" sz="3200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Cho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85 -55 = 33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…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2240" y="101600"/>
            <a:ext cx="767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Thứ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tư</a:t>
            </a:r>
            <a:r>
              <a:rPr lang="en-US" sz="3200" dirty="0" smtClean="0">
                <a:solidFill>
                  <a:srgbClr val="FF0000"/>
                </a:solidFill>
              </a:rPr>
              <a:t>  </a:t>
            </a:r>
            <a:r>
              <a:rPr lang="en-US" sz="3200" dirty="0" err="1" smtClean="0">
                <a:solidFill>
                  <a:srgbClr val="FF0000"/>
                </a:solidFill>
              </a:rPr>
              <a:t>ngày</a:t>
            </a:r>
            <a:r>
              <a:rPr lang="en-US" sz="3200" dirty="0" smtClean="0">
                <a:solidFill>
                  <a:srgbClr val="FF0000"/>
                </a:solidFill>
              </a:rPr>
              <a:t> 8 </a:t>
            </a:r>
            <a:r>
              <a:rPr lang="en-US" sz="3200" dirty="0" err="1" smtClean="0">
                <a:solidFill>
                  <a:srgbClr val="FF0000"/>
                </a:solidFill>
              </a:rPr>
              <a:t>tháng</a:t>
            </a:r>
            <a:r>
              <a:rPr lang="en-US" sz="3200" dirty="0" smtClean="0">
                <a:solidFill>
                  <a:srgbClr val="FF0000"/>
                </a:solidFill>
              </a:rPr>
              <a:t> 4 </a:t>
            </a:r>
            <a:r>
              <a:rPr lang="en-US" sz="3200" dirty="0" err="1" smtClean="0">
                <a:solidFill>
                  <a:srgbClr val="FF0000"/>
                </a:solidFill>
              </a:rPr>
              <a:t>năm</a:t>
            </a:r>
            <a:r>
              <a:rPr lang="en-US" sz="3200" dirty="0" smtClean="0">
                <a:solidFill>
                  <a:srgbClr val="FF0000"/>
                </a:solidFill>
              </a:rPr>
              <a:t> 2020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538480" y="445008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0" name="Group 7"/>
          <p:cNvGrpSpPr>
            <a:grpSpLocks/>
          </p:cNvGrpSpPr>
          <p:nvPr/>
        </p:nvGrpSpPr>
        <p:grpSpPr bwMode="auto">
          <a:xfrm>
            <a:off x="1726181" y="4998225"/>
            <a:ext cx="1298575" cy="1261335"/>
            <a:chOff x="11743" y="-829"/>
            <a:chExt cx="12978" cy="7182"/>
          </a:xfrm>
        </p:grpSpPr>
        <p:sp>
          <p:nvSpPr>
            <p:cNvPr id="21" name="TextBox 1"/>
            <p:cNvSpPr txBox="1">
              <a:spLocks noChangeArrowheads="1"/>
            </p:cNvSpPr>
            <p:nvPr/>
          </p:nvSpPr>
          <p:spPr bwMode="auto">
            <a:xfrm>
              <a:off x="11743" y="-829"/>
              <a:ext cx="12978" cy="6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80</a:t>
              </a:r>
              <a:endParaRPr kumimoji="0" lang="en-US" alt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20</a:t>
              </a:r>
              <a:endParaRPr kumimoji="0" lang="en-US" alt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TextBox 2"/>
            <p:cNvSpPr txBox="1">
              <a:spLocks noChangeArrowheads="1"/>
            </p:cNvSpPr>
            <p:nvPr/>
          </p:nvSpPr>
          <p:spPr bwMode="auto">
            <a:xfrm>
              <a:off x="11743" y="486"/>
              <a:ext cx="1881" cy="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</a:t>
              </a:r>
              <a:endPara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Straight Connector 4"/>
            <p:cNvSpPr>
              <a:spLocks noChangeShapeType="1"/>
            </p:cNvSpPr>
            <p:nvPr/>
          </p:nvSpPr>
          <p:spPr bwMode="auto">
            <a:xfrm>
              <a:off x="15380" y="6353"/>
              <a:ext cx="570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</p:grpSp>
      <p:sp>
        <p:nvSpPr>
          <p:cNvPr id="24" name="Rectangle 26"/>
          <p:cNvSpPr>
            <a:spLocks noChangeArrowheads="1"/>
          </p:cNvSpPr>
          <p:nvPr/>
        </p:nvSpPr>
        <p:spPr bwMode="auto">
          <a:xfrm rot="10800000" flipV="1">
            <a:off x="551180" y="4128155"/>
            <a:ext cx="590042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Bài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Hiệu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80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20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425941" y="4957585"/>
            <a:ext cx="1298575" cy="1261335"/>
            <a:chOff x="11743" y="-829"/>
            <a:chExt cx="12978" cy="7182"/>
          </a:xfrm>
        </p:grpSpPr>
        <p:sp>
          <p:nvSpPr>
            <p:cNvPr id="26" name="TextBox 1"/>
            <p:cNvSpPr txBox="1">
              <a:spLocks noChangeArrowheads="1"/>
            </p:cNvSpPr>
            <p:nvPr/>
          </p:nvSpPr>
          <p:spPr bwMode="auto">
            <a:xfrm>
              <a:off x="11743" y="-829"/>
              <a:ext cx="12978" cy="6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3600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10</a:t>
              </a:r>
              <a:r>
                <a:rPr kumimoji="0" lang="en-US" altLang="en-U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0</a:t>
              </a:r>
              <a:endPara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  25</a:t>
              </a:r>
              <a:endPara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TextBox 2"/>
            <p:cNvSpPr txBox="1">
              <a:spLocks noChangeArrowheads="1"/>
            </p:cNvSpPr>
            <p:nvPr/>
          </p:nvSpPr>
          <p:spPr bwMode="auto">
            <a:xfrm>
              <a:off x="11743" y="486"/>
              <a:ext cx="1881" cy="3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</a:t>
              </a:r>
              <a:endPara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Straight Connector 4"/>
            <p:cNvSpPr>
              <a:spLocks noChangeShapeType="1"/>
            </p:cNvSpPr>
            <p:nvPr/>
          </p:nvSpPr>
          <p:spPr bwMode="auto">
            <a:xfrm>
              <a:off x="15380" y="6353"/>
              <a:ext cx="5703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</p:grpSp>
      <p:sp>
        <p:nvSpPr>
          <p:cNvPr id="29" name="Rectangle 26"/>
          <p:cNvSpPr>
            <a:spLocks noChangeArrowheads="1"/>
          </p:cNvSpPr>
          <p:nvPr/>
        </p:nvSpPr>
        <p:spPr bwMode="auto">
          <a:xfrm rot="10800000" flipV="1">
            <a:off x="6250940" y="4087515"/>
            <a:ext cx="590042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Hiệu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100</a:t>
            </a:r>
            <a:r>
              <a:rPr kumimoji="0" lang="en-US" alt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25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là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44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600" y="88821"/>
            <a:ext cx="119583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1đ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Hồi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rét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4.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0.5đ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chịu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khổ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kiếm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giặc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tộc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ngoài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3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0"/>
            <a:ext cx="12293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1đ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 – 2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6.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0.5đ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rút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7.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0.5đ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cặp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mỏi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trưa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mồ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cóng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46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" y="143361"/>
            <a:ext cx="118262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8.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0.5đ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A.Yêu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giản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dị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suốt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minh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0.5đ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bộ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phận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đậm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tuyết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………………………………………………………………………………………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2991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080" y="110203"/>
            <a:ext cx="12059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1/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GV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hè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phượng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vĩ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nở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đỏ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rực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bờ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Hương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Giang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bỗng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áo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lụa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ửng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hồng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đêm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dòng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trăng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lung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dát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-----------------***-----------------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2/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3 - 5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nghiệp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Hằng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ích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64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700" y="-183426"/>
            <a:ext cx="681482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alt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102" y="941615"/>
            <a:ext cx="9058275" cy="165735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1102" y="4305617"/>
            <a:ext cx="9448800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4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3600" y="857796"/>
            <a:ext cx="100787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u="sng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u="sng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46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  </a:t>
            </a:r>
            <a:r>
              <a:rPr lang="en-US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…..</a:t>
            </a:r>
          </a:p>
          <a:p>
            <a:pPr algn="just"/>
            <a:endParaRPr lang="en-US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5: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….</a:t>
            </a:r>
          </a:p>
          <a:p>
            <a:pPr algn="just"/>
            <a:endParaRPr lang="en-US" sz="3200" dirty="0" smtClean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6: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Linh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34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kẹo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kẹo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kẹo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Linh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Bình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kẹo</a:t>
            </a: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?.......</a:t>
            </a:r>
          </a:p>
          <a:p>
            <a:r>
              <a:rPr lang="en-US" sz="3200" dirty="0" err="1">
                <a:solidFill>
                  <a:srgbClr val="FFFF00"/>
                </a:solidFill>
              </a:rPr>
              <a:t>Bài</a:t>
            </a:r>
            <a:r>
              <a:rPr lang="en-US" sz="3200" dirty="0">
                <a:solidFill>
                  <a:srgbClr val="FFFF00"/>
                </a:solidFill>
              </a:rPr>
              <a:t> 7. </a:t>
            </a:r>
            <a:r>
              <a:rPr lang="en-US" sz="3200" dirty="0" err="1">
                <a:solidFill>
                  <a:srgbClr val="FFFF00"/>
                </a:solidFill>
              </a:rPr>
              <a:t>Hiệu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của</a:t>
            </a:r>
            <a:r>
              <a:rPr lang="en-US" sz="3200" dirty="0">
                <a:solidFill>
                  <a:srgbClr val="FFFF00"/>
                </a:solidFill>
              </a:rPr>
              <a:t> 95 </a:t>
            </a:r>
            <a:r>
              <a:rPr lang="en-US" sz="3200" dirty="0" err="1">
                <a:solidFill>
                  <a:srgbClr val="FFFF00"/>
                </a:solidFill>
              </a:rPr>
              <a:t>và</a:t>
            </a:r>
            <a:r>
              <a:rPr lang="en-US" sz="3200" dirty="0">
                <a:solidFill>
                  <a:srgbClr val="FFFF00"/>
                </a:solidFill>
              </a:rPr>
              <a:t> 47 </a:t>
            </a:r>
            <a:r>
              <a:rPr lang="en-US" sz="3200" dirty="0" err="1" smtClean="0">
                <a:solidFill>
                  <a:srgbClr val="FFFF00"/>
                </a:solidFill>
              </a:rPr>
              <a:t>là</a:t>
            </a:r>
            <a:r>
              <a:rPr lang="en-US" sz="3200" dirty="0" smtClean="0">
                <a:solidFill>
                  <a:srgbClr val="FFFF00"/>
                </a:solidFill>
              </a:rPr>
              <a:t>……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err="1">
                <a:solidFill>
                  <a:srgbClr val="FFFF00"/>
                </a:solidFill>
              </a:rPr>
              <a:t>Bài</a:t>
            </a:r>
            <a:r>
              <a:rPr lang="en-US" sz="3200" dirty="0">
                <a:solidFill>
                  <a:srgbClr val="FFFF00"/>
                </a:solidFill>
              </a:rPr>
              <a:t> 8. </a:t>
            </a:r>
            <a:r>
              <a:rPr lang="en-US" sz="3200" dirty="0" err="1">
                <a:solidFill>
                  <a:srgbClr val="FFFF00"/>
                </a:solidFill>
              </a:rPr>
              <a:t>Tìm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hiệu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biết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số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bị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trừ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là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số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liền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trước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của</a:t>
            </a:r>
            <a:r>
              <a:rPr lang="en-US" sz="3200" dirty="0">
                <a:solidFill>
                  <a:srgbClr val="FFFF00"/>
                </a:solidFill>
              </a:rPr>
              <a:t> 46 </a:t>
            </a:r>
            <a:r>
              <a:rPr lang="en-US" sz="3200" dirty="0" err="1">
                <a:solidFill>
                  <a:srgbClr val="FFFF00"/>
                </a:solidFill>
              </a:rPr>
              <a:t>và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số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trừ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là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12….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 err="1">
                <a:solidFill>
                  <a:srgbClr val="FFFF00"/>
                </a:solidFill>
              </a:rPr>
              <a:t>Bài</a:t>
            </a:r>
            <a:r>
              <a:rPr lang="en-US" sz="3200" dirty="0">
                <a:solidFill>
                  <a:srgbClr val="FFFF00"/>
                </a:solidFill>
              </a:rPr>
              <a:t> 9. </a:t>
            </a:r>
            <a:r>
              <a:rPr lang="en-US" sz="3200" dirty="0" err="1">
                <a:solidFill>
                  <a:srgbClr val="FFFF00"/>
                </a:solidFill>
              </a:rPr>
              <a:t>Tính</a:t>
            </a:r>
            <a:r>
              <a:rPr lang="en-US" sz="3200" dirty="0">
                <a:solidFill>
                  <a:srgbClr val="FFFF00"/>
                </a:solidFill>
              </a:rPr>
              <a:t> : 65 -12- 23=</a:t>
            </a:r>
          </a:p>
          <a:p>
            <a:r>
              <a:rPr lang="en-US" sz="3200" dirty="0" err="1">
                <a:solidFill>
                  <a:srgbClr val="FFFF00"/>
                </a:solidFill>
              </a:rPr>
              <a:t>Bài</a:t>
            </a:r>
            <a:r>
              <a:rPr lang="en-US" sz="3200" dirty="0">
                <a:solidFill>
                  <a:srgbClr val="FFFF00"/>
                </a:solidFill>
              </a:rPr>
              <a:t> 10. Cho </a:t>
            </a:r>
            <a:r>
              <a:rPr lang="en-US" sz="3200" dirty="0" err="1">
                <a:solidFill>
                  <a:srgbClr val="FFFF00"/>
                </a:solidFill>
              </a:rPr>
              <a:t>phép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tính</a:t>
            </a:r>
            <a:r>
              <a:rPr lang="en-US" sz="3200" dirty="0">
                <a:solidFill>
                  <a:srgbClr val="FFFF00"/>
                </a:solidFill>
              </a:rPr>
              <a:t> 90 – 30 -20 </a:t>
            </a:r>
            <a:r>
              <a:rPr lang="en-US" sz="3200" dirty="0" err="1">
                <a:solidFill>
                  <a:srgbClr val="FFFF00"/>
                </a:solidFill>
              </a:rPr>
              <a:t>Kết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quả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của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phép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tính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đã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cho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là</a:t>
            </a:r>
            <a:r>
              <a:rPr lang="en-US" sz="3200" dirty="0" smtClean="0">
                <a:solidFill>
                  <a:srgbClr val="FFFF00"/>
                </a:solidFill>
              </a:rPr>
              <a:t>……..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62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29095"/>
            <a:ext cx="1187704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47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3048" y="2209305"/>
            <a:ext cx="1106817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49,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5, 4,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3.Hãy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803306"/>
              </p:ext>
            </p:extLst>
          </p:nvPr>
        </p:nvGraphicFramePr>
        <p:xfrm>
          <a:off x="1137920" y="3698240"/>
          <a:ext cx="10271760" cy="894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3920">
                  <a:extLst>
                    <a:ext uri="{9D8B030D-6E8A-4147-A177-3AD203B41FA5}">
                      <a16:colId xmlns:a16="http://schemas.microsoft.com/office/drawing/2014/main" val="2063887153"/>
                    </a:ext>
                  </a:extLst>
                </a:gridCol>
                <a:gridCol w="3423920">
                  <a:extLst>
                    <a:ext uri="{9D8B030D-6E8A-4147-A177-3AD203B41FA5}">
                      <a16:colId xmlns:a16="http://schemas.microsoft.com/office/drawing/2014/main" val="4009004448"/>
                    </a:ext>
                  </a:extLst>
                </a:gridCol>
                <a:gridCol w="3423920">
                  <a:extLst>
                    <a:ext uri="{9D8B030D-6E8A-4147-A177-3AD203B41FA5}">
                      <a16:colId xmlns:a16="http://schemas.microsoft.com/office/drawing/2014/main" val="1517431468"/>
                    </a:ext>
                  </a:extLst>
                </a:gridCol>
              </a:tblGrid>
              <a:tr h="8940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49-5=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49-4=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49-3=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6517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56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2720" y="384677"/>
            <a:ext cx="1154176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13.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:……………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2720" y="2769804"/>
            <a:ext cx="117652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14.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:……..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" y="3847022"/>
            <a:ext cx="11419840" cy="215138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285508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5360" y="975360"/>
            <a:ext cx="108000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17.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toán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Lan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75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cam,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cam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29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nhiêu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cây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chưa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en-US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18.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bé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13.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Vậy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bị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2160" y="4277975"/>
            <a:ext cx="11003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20.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đựng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7 kg.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đang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 kg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túi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 kg.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mẹ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đổ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mấy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kg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nữa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thùng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thừa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máy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kg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gạo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?.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68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55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8160" y="589280"/>
            <a:ext cx="111861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endParaRPr lang="en-US" sz="32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bên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Anh.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ấy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cào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tuyết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mệt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nhọc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đẫm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mồ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hôi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tám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giờ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mệt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đói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Pa-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thủ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trọ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sạn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rẻ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xóm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lao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Buổi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gạch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lò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Tối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lấy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viên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gạch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bọc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giấy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cũ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xuống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đệm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đỡ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dirty="0" smtClean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Trần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Tiên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32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31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7040" y="100043"/>
            <a:ext cx="116636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1.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1đ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Lúc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Anh,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Hồ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nghề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tuyết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bếp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quán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ăn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Nhặt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than.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0.5đ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nỗi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nhọc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Khoanh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đúng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đẫm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mồ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hôi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nhưng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mệt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đói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sinh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sống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D.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Bác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mệt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00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1157</Words>
  <Application>Microsoft Office PowerPoint</Application>
  <PresentationFormat>Widescreen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 anh</dc:creator>
  <cp:lastModifiedBy>phan anh</cp:lastModifiedBy>
  <cp:revision>17</cp:revision>
  <dcterms:created xsi:type="dcterms:W3CDTF">2020-04-08T09:18:49Z</dcterms:created>
  <dcterms:modified xsi:type="dcterms:W3CDTF">2020-04-08T10:18:41Z</dcterms:modified>
</cp:coreProperties>
</file>